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72" r:id="rId3"/>
    <p:sldId id="271" r:id="rId4"/>
    <p:sldId id="269" r:id="rId5"/>
    <p:sldId id="268" r:id="rId6"/>
    <p:sldId id="273" r:id="rId7"/>
    <p:sldId id="259" r:id="rId8"/>
    <p:sldId id="260" r:id="rId9"/>
    <p:sldId id="25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4" r:id="rId18"/>
    <p:sldId id="275" r:id="rId19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4778"/>
    <a:srgbClr val="575F6D"/>
    <a:srgbClr val="6E84B4"/>
    <a:srgbClr val="B40C3C"/>
    <a:srgbClr val="EF1150"/>
    <a:srgbClr val="90A1C6"/>
    <a:srgbClr val="CDD4E5"/>
    <a:srgbClr val="F9A1BA"/>
    <a:srgbClr val="A9B6D3"/>
    <a:srgbClr val="AFB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5" autoAdjust="0"/>
    <p:restoredTop sz="94660"/>
  </p:normalViewPr>
  <p:slideViewPr>
    <p:cSldViewPr>
      <p:cViewPr varScale="1">
        <p:scale>
          <a:sx n="201" d="100"/>
          <a:sy n="201" d="100"/>
        </p:scale>
        <p:origin x="700" y="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ochimczuk.KRRIT\Documents\Arianna\2020\&#380;ywno&#347;&#263;\udzia&#322;_spot&#243;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ochimczuk.KRRIT\Documents\Arianna\2020\&#380;ywno&#347;&#263;\podsumowani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ochimczuk.KRRIT\Documents\Arianna\2020\&#380;ywno&#347;&#263;\udzia&#322;_spot&#243;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1953376031812"/>
          <c:y val="0.26518217592592591"/>
          <c:w val="0.38537132237832161"/>
          <c:h val="0.49461481481481484"/>
        </c:manualLayout>
      </c:layout>
      <c:pieChart>
        <c:varyColors val="1"/>
        <c:ser>
          <c:idx val="0"/>
          <c:order val="0"/>
          <c:tx>
            <c:strRef>
              <c:f>wykresy!$B$2</c:f>
              <c:strCache>
                <c:ptCount val="1"/>
                <c:pt idx="0">
                  <c:v>dla dzieci</c:v>
                </c:pt>
              </c:strCache>
            </c:strRef>
          </c:tx>
          <c:spPr>
            <a:ln>
              <a:solidFill>
                <a:schemeClr val="tx1">
                  <a:lumMod val="95000"/>
                </a:schemeClr>
              </a:solidFill>
            </a:ln>
          </c:spPr>
          <c:dPt>
            <c:idx val="3"/>
            <c:bubble3D val="0"/>
            <c:spPr>
              <a:solidFill>
                <a:srgbClr val="F34778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5EB-4295-B64A-3BDB56F0F4B0}"/>
              </c:ext>
            </c:extLst>
          </c:dPt>
          <c:dPt>
            <c:idx val="4"/>
            <c:bubble3D val="0"/>
            <c:spPr>
              <a:solidFill>
                <a:srgbClr val="F9A1BA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5EB-4295-B64A-3BDB56F0F4B0}"/>
              </c:ext>
            </c:extLst>
          </c:dPt>
          <c:dPt>
            <c:idx val="5"/>
            <c:bubble3D val="0"/>
            <c:spPr>
              <a:solidFill>
                <a:srgbClr val="A50021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5EB-4295-B64A-3BDB56F0F4B0}"/>
              </c:ext>
            </c:extLst>
          </c:dPt>
          <c:dPt>
            <c:idx val="6"/>
            <c:bubble3D val="0"/>
            <c:spPr>
              <a:solidFill>
                <a:srgbClr val="B6B6B6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5EB-4295-B64A-3BDB56F0F4B0}"/>
              </c:ext>
            </c:extLst>
          </c:dPt>
          <c:dPt>
            <c:idx val="7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5EB-4295-B64A-3BDB56F0F4B0}"/>
              </c:ext>
            </c:extLst>
          </c:dPt>
          <c:dPt>
            <c:idx val="12"/>
            <c:bubble3D val="0"/>
            <c:spPr>
              <a:solidFill>
                <a:srgbClr val="6E84B4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5EB-4295-B64A-3BDB56F0F4B0}"/>
              </c:ext>
            </c:extLst>
          </c:dPt>
          <c:dPt>
            <c:idx val="13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55EB-4295-B64A-3BDB56F0F4B0}"/>
              </c:ext>
            </c:extLst>
          </c:dPt>
          <c:dLbls>
            <c:dLbl>
              <c:idx val="0"/>
              <c:layout>
                <c:manualLayout>
                  <c:x val="-4.4405419599842441E-2"/>
                  <c:y val="-1.562638888888888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>
                        <a:latin typeface="+mj-lt"/>
                      </a:rPr>
                      <a:t>motoryzacja</a:t>
                    </a:r>
                    <a:r>
                      <a:rPr lang="en-US" sz="1600" dirty="0">
                        <a:latin typeface="+mj-lt"/>
                      </a:rPr>
                      <a:t> transport
</a:t>
                    </a:r>
                    <a:r>
                      <a:rPr lang="pl-PL" sz="1600" dirty="0">
                        <a:latin typeface="+mj-lt"/>
                      </a:rPr>
                      <a:t>3</a:t>
                    </a:r>
                    <a:r>
                      <a:rPr lang="en-US" sz="1600" dirty="0">
                        <a:latin typeface="+mj-lt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5EB-4295-B64A-3BDB56F0F4B0}"/>
                </c:ext>
              </c:extLst>
            </c:dLbl>
            <c:dLbl>
              <c:idx val="1"/>
              <c:layout>
                <c:manualLayout>
                  <c:x val="5.6925312771885374E-2"/>
                  <c:y val="-0.1037143518518518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>
                        <a:latin typeface="+mj-lt"/>
                      </a:rPr>
                      <a:t>rozrywka</a:t>
                    </a:r>
                    <a:endParaRPr lang="pl-PL" sz="1600" dirty="0">
                      <a:latin typeface="+mj-lt"/>
                    </a:endParaRPr>
                  </a:p>
                  <a:p>
                    <a:r>
                      <a:rPr lang="en-US" sz="1600" dirty="0" err="1">
                        <a:latin typeface="+mj-lt"/>
                      </a:rPr>
                      <a:t>kultura</a:t>
                    </a:r>
                    <a:r>
                      <a:rPr lang="en-US" sz="1600" dirty="0">
                        <a:latin typeface="+mj-lt"/>
                      </a:rPr>
                      <a:t>
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5EB-4295-B64A-3BDB56F0F4B0}"/>
                </c:ext>
              </c:extLst>
            </c:dLbl>
            <c:dLbl>
              <c:idx val="2"/>
              <c:layout>
                <c:manualLayout>
                  <c:x val="0.17128273626162749"/>
                  <c:y val="-0.2094548611111111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sprzedaż</a:t>
                    </a:r>
                    <a:r>
                      <a:rPr lang="en-US" dirty="0"/>
                      <a:t>
</a:t>
                    </a:r>
                    <a:r>
                      <a:rPr lang="pl-PL" dirty="0"/>
                      <a:t>6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5EB-4295-B64A-3BDB56F0F4B0}"/>
                </c:ext>
              </c:extLst>
            </c:dLbl>
            <c:dLbl>
              <c:idx val="3"/>
              <c:layout>
                <c:manualLayout>
                  <c:x val="0.15568327905845961"/>
                  <c:y val="-9.1368749999999999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>
                            <a:lumMod val="95000"/>
                          </a:schemeClr>
                        </a:solidFill>
                        <a:latin typeface="+mj-lt"/>
                      </a:defRPr>
                    </a:pPr>
                    <a:r>
                      <a:rPr lang="en-US" sz="1600" dirty="0" err="1">
                        <a:solidFill>
                          <a:schemeClr val="tx1">
                            <a:lumMod val="95000"/>
                          </a:schemeClr>
                        </a:solidFill>
                        <a:latin typeface="+mj-lt"/>
                      </a:rPr>
                      <a:t>sklepy</a:t>
                    </a:r>
                    <a:r>
                      <a:rPr lang="en-US" sz="16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j-lt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>
                            <a:lumMod val="95000"/>
                          </a:schemeClr>
                        </a:solidFill>
                        <a:latin typeface="+mj-lt"/>
                      </a:rPr>
                      <a:t>spożywcze</a:t>
                    </a:r>
                    <a:r>
                      <a:rPr lang="en-US" sz="16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j-lt"/>
                      </a:rPr>
                      <a:t>
3%</a:t>
                    </a:r>
                    <a:endParaRPr lang="en-US" dirty="0">
                      <a:solidFill>
                        <a:schemeClr val="tx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solidFill>
                  <a:srgbClr val="F34778"/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EB-4295-B64A-3BDB56F0F4B0}"/>
                </c:ext>
              </c:extLst>
            </c:dLbl>
            <c:dLbl>
              <c:idx val="4"/>
              <c:layout>
                <c:manualLayout>
                  <c:x val="0.15717571784953188"/>
                  <c:y val="1.141574074074074E-2"/>
                </c:manualLayout>
              </c:layout>
              <c:spPr>
                <a:solidFill>
                  <a:srgbClr val="F9A1BA"/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600">
                      <a:latin typeface="+mj-lt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EB-4295-B64A-3BDB56F0F4B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EB-4295-B64A-3BDB56F0F4B0}"/>
                </c:ext>
              </c:extLst>
            </c:dLbl>
            <c:dLbl>
              <c:idx val="6"/>
              <c:layout>
                <c:manualLayout>
                  <c:x val="0.14712182051922082"/>
                  <c:y val="3.910532407407407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>
                        <a:latin typeface="+mj-lt"/>
                      </a:rPr>
                      <a:t>środki</a:t>
                    </a:r>
                    <a:r>
                      <a:rPr lang="en-US" sz="1600" dirty="0">
                        <a:latin typeface="+mj-lt"/>
                      </a:rPr>
                      <a:t> </a:t>
                    </a:r>
                    <a:r>
                      <a:rPr lang="en-US" sz="1600" dirty="0" err="1">
                        <a:latin typeface="+mj-lt"/>
                      </a:rPr>
                      <a:t>pielęgnacji</a:t>
                    </a:r>
                    <a:r>
                      <a:rPr lang="en-US" sz="1600" dirty="0">
                        <a:latin typeface="+mj-lt"/>
                      </a:rPr>
                      <a:t> </a:t>
                    </a:r>
                    <a:r>
                      <a:rPr lang="en-US" sz="1600" dirty="0" err="1">
                        <a:latin typeface="+mj-lt"/>
                      </a:rPr>
                      <a:t>ciała</a:t>
                    </a:r>
                    <a:r>
                      <a:rPr lang="en-US" sz="1600" dirty="0">
                        <a:latin typeface="+mj-lt"/>
                      </a:rPr>
                      <a:t>
1</a:t>
                    </a:r>
                    <a:r>
                      <a:rPr lang="pl-PL" sz="1600" dirty="0">
                        <a:latin typeface="+mj-lt"/>
                      </a:rPr>
                      <a:t>2</a:t>
                    </a:r>
                    <a:r>
                      <a:rPr lang="en-US" sz="1600" dirty="0">
                        <a:latin typeface="+mj-lt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EB-4295-B64A-3BDB56F0F4B0}"/>
                </c:ext>
              </c:extLst>
            </c:dLbl>
            <c:dLbl>
              <c:idx val="7"/>
              <c:layout>
                <c:manualLayout>
                  <c:x val="0.1818299049023413"/>
                  <c:y val="0.105663657407407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EB-4295-B64A-3BDB56F0F4B0}"/>
                </c:ext>
              </c:extLst>
            </c:dLbl>
            <c:dLbl>
              <c:idx val="8"/>
              <c:layout>
                <c:manualLayout>
                  <c:x val="-1.455177418959221E-2"/>
                  <c:y val="9.516921296296307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>
                        <a:latin typeface="+mj-lt"/>
                      </a:rPr>
                      <a:t>produkty</a:t>
                    </a:r>
                    <a:r>
                      <a:rPr lang="en-US" sz="1600" dirty="0">
                        <a:latin typeface="+mj-lt"/>
                      </a:rPr>
                      <a:t> </a:t>
                    </a:r>
                    <a:r>
                      <a:rPr lang="en-US" sz="1600" dirty="0" err="1">
                        <a:latin typeface="+mj-lt"/>
                      </a:rPr>
                      <a:t>zdrowotne</a:t>
                    </a:r>
                    <a:r>
                      <a:rPr lang="en-US" sz="1600" dirty="0">
                        <a:latin typeface="+mj-lt"/>
                      </a:rPr>
                      <a:t>, </a:t>
                    </a:r>
                    <a:r>
                      <a:rPr lang="en-US" sz="1600" dirty="0" err="1">
                        <a:latin typeface="+mj-lt"/>
                      </a:rPr>
                      <a:t>leki</a:t>
                    </a:r>
                    <a:r>
                      <a:rPr lang="en-US" sz="1600" dirty="0">
                        <a:latin typeface="+mj-lt"/>
                      </a:rPr>
                      <a:t>
</a:t>
                    </a:r>
                    <a:r>
                      <a:rPr lang="pl-PL" sz="1600" dirty="0">
                        <a:latin typeface="+mj-lt"/>
                      </a:rPr>
                      <a:t>5</a:t>
                    </a:r>
                    <a:r>
                      <a:rPr lang="en-US" sz="1600" dirty="0">
                        <a:latin typeface="+mj-lt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5EB-4295-B64A-3BDB56F0F4B0}"/>
                </c:ext>
              </c:extLst>
            </c:dLbl>
            <c:dLbl>
              <c:idx val="9"/>
              <c:layout>
                <c:manualLayout>
                  <c:x val="-8.7169968127639497E-2"/>
                  <c:y val="0.105981944444444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5EB-4295-B64A-3BDB56F0F4B0}"/>
                </c:ext>
              </c:extLst>
            </c:dLbl>
            <c:dLbl>
              <c:idx val="10"/>
              <c:layout>
                <c:manualLayout>
                  <c:x val="-3.1378908836969054E-2"/>
                  <c:y val="0.1034009259259259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err="1">
                        <a:latin typeface="+mj-lt"/>
                      </a:rPr>
                      <a:t>telekomunikacja</a:t>
                    </a:r>
                    <a:r>
                      <a:rPr lang="en-US" sz="1600" dirty="0">
                        <a:latin typeface="+mj-lt"/>
                      </a:rPr>
                      <a:t>
1</a:t>
                    </a:r>
                    <a:r>
                      <a:rPr lang="pl-PL" sz="1600" dirty="0">
                        <a:latin typeface="+mj-lt"/>
                      </a:rPr>
                      <a:t>2</a:t>
                    </a:r>
                    <a:r>
                      <a:rPr lang="en-US" sz="1600" dirty="0">
                        <a:latin typeface="+mj-lt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5EB-4295-B64A-3BDB56F0F4B0}"/>
                </c:ext>
              </c:extLst>
            </c:dLbl>
            <c:dLbl>
              <c:idx val="11"/>
              <c:layout>
                <c:manualLayout>
                  <c:x val="-0.10477894231088319"/>
                  <c:y val="-8.48641203703703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5EB-4295-B64A-3BDB56F0F4B0}"/>
                </c:ext>
              </c:extLst>
            </c:dLbl>
            <c:dLbl>
              <c:idx val="12"/>
              <c:layout>
                <c:manualLayout>
                  <c:x val="-5.0340726932216778E-2"/>
                  <c:y val="2.2539120370370369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>
                            <a:lumMod val="95000"/>
                          </a:schemeClr>
                        </a:solidFill>
                        <a:latin typeface="+mj-lt"/>
                      </a:defRPr>
                    </a:pPr>
                    <a:r>
                      <a: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j-lt"/>
                      </a:rPr>
                      <a:t>p</a:t>
                    </a:r>
                    <a:r>
                      <a:rPr lang="en-US" sz="1600" dirty="0" err="1">
                        <a:solidFill>
                          <a:schemeClr val="tx1">
                            <a:lumMod val="95000"/>
                          </a:schemeClr>
                        </a:solidFill>
                        <a:latin typeface="+mj-lt"/>
                      </a:rPr>
                      <a:t>rodukty</a:t>
                    </a:r>
                    <a:endParaRPr lang="pl-PL" sz="1600" dirty="0">
                      <a:solidFill>
                        <a:schemeClr val="tx1">
                          <a:lumMod val="95000"/>
                        </a:schemeClr>
                      </a:solidFill>
                      <a:latin typeface="+mj-lt"/>
                    </a:endParaRPr>
                  </a:p>
                  <a:p>
                    <a:pPr>
                      <a:defRPr sz="1600">
                        <a:solidFill>
                          <a:schemeClr val="tx1">
                            <a:lumMod val="95000"/>
                          </a:schemeClr>
                        </a:solidFill>
                        <a:latin typeface="+mj-lt"/>
                      </a:defRPr>
                    </a:pPr>
                    <a:r>
                      <a:rPr lang="en-US" sz="1600" dirty="0" err="1">
                        <a:solidFill>
                          <a:schemeClr val="tx1">
                            <a:lumMod val="95000"/>
                          </a:schemeClr>
                        </a:solidFill>
                        <a:latin typeface="+mj-lt"/>
                      </a:rPr>
                      <a:t>dla</a:t>
                    </a:r>
                    <a:r>
                      <a:rPr lang="en-US" sz="16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j-lt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>
                            <a:lumMod val="95000"/>
                          </a:schemeClr>
                        </a:solidFill>
                        <a:latin typeface="+mj-lt"/>
                      </a:rPr>
                      <a:t>dzieci</a:t>
                    </a:r>
                    <a:r>
                      <a:rPr lang="en-US" sz="1600" dirty="0">
                        <a:solidFill>
                          <a:schemeClr val="tx1">
                            <a:lumMod val="95000"/>
                          </a:schemeClr>
                        </a:solidFill>
                        <a:latin typeface="+mj-lt"/>
                      </a:rPr>
                      <a:t>
30%</a:t>
                    </a:r>
                    <a:endParaRPr lang="en-US" dirty="0">
                      <a:solidFill>
                        <a:schemeClr val="tx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solidFill>
                  <a:srgbClr val="6E84B4"/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EB-4295-B64A-3BDB56F0F4B0}"/>
                </c:ext>
              </c:extLst>
            </c:dLbl>
            <c:dLbl>
              <c:idx val="13"/>
              <c:layout>
                <c:manualLayout>
                  <c:x val="-0.25566008538733792"/>
                  <c:y val="-1.40958333333333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EB-4295-B64A-3BDB56F0F4B0}"/>
                </c:ext>
              </c:extLst>
            </c:dLbl>
            <c:dLbl>
              <c:idx val="14"/>
              <c:layout>
                <c:manualLayout>
                  <c:x val="-0.12557399879554351"/>
                  <c:y val="-0.115838399859018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5EB-4295-B64A-3BDB56F0F4B0}"/>
                </c:ext>
              </c:extLst>
            </c:dLbl>
            <c:dLbl>
              <c:idx val="15"/>
              <c:layout>
                <c:manualLayout>
                  <c:x val="-3.1189083820662766E-2"/>
                  <c:y val="-7.5595238095238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5EB-4295-B64A-3BDB56F0F4B0}"/>
                </c:ext>
              </c:extLst>
            </c:dLbl>
            <c:dLbl>
              <c:idx val="16"/>
              <c:layout>
                <c:manualLayout>
                  <c:x val="2.7290294853494192E-2"/>
                  <c:y val="-8.56746031746031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5EB-4295-B64A-3BDB56F0F4B0}"/>
                </c:ext>
              </c:extLst>
            </c:dLbl>
            <c:dLbl>
              <c:idx val="18"/>
              <c:layout>
                <c:manualLayout>
                  <c:x val="-4.0935672514619881E-2"/>
                  <c:y val="-1.51190476190476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5EB-4295-B64A-3BDB56F0F4B0}"/>
                </c:ext>
              </c:extLst>
            </c:dLbl>
            <c:dLbl>
              <c:idx val="19"/>
              <c:layout>
                <c:manualLayout>
                  <c:x val="4.8732943469785572E-2"/>
                  <c:y val="-6.21560846560846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5EB-4295-B64A-3BDB56F0F4B0}"/>
                </c:ext>
              </c:extLst>
            </c:dLbl>
            <c:dLbl>
              <c:idx val="20"/>
              <c:layout>
                <c:manualLayout>
                  <c:x val="-4.4834307992202727E-2"/>
                  <c:y val="-0.142791137566137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5EB-4295-B64A-3BDB56F0F4B0}"/>
                </c:ext>
              </c:extLst>
            </c:dLbl>
            <c:dLbl>
              <c:idx val="21"/>
              <c:layout>
                <c:manualLayout>
                  <c:x val="3.8986354775828458E-2"/>
                  <c:y val="-0.102473544973545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5EB-4295-B64A-3BDB56F0F4B0}"/>
                </c:ext>
              </c:extLst>
            </c:dLbl>
            <c:dLbl>
              <c:idx val="22"/>
              <c:layout>
                <c:manualLayout>
                  <c:x val="-7.407407407407407E-2"/>
                  <c:y val="-6.3835978835978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5EB-4295-B64A-3BDB56F0F4B0}"/>
                </c:ext>
              </c:extLst>
            </c:dLbl>
            <c:dLbl>
              <c:idx val="23"/>
              <c:layout>
                <c:manualLayout>
                  <c:x val="1.7543859649122806E-2"/>
                  <c:y val="-3.6957671957671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5EB-4295-B64A-3BDB56F0F4B0}"/>
                </c:ext>
              </c:extLst>
            </c:dLbl>
            <c:spPr>
              <a:ln>
                <a:solidFill>
                  <a:schemeClr val="tx1">
                    <a:lumMod val="95000"/>
                  </a:schemeClr>
                </a:solidFill>
              </a:ln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>
                  <a:solidFill>
                    <a:schemeClr val="tx1">
                      <a:lumMod val="95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wykresy!$A$3:$A$16</c:f>
              <c:strCache>
                <c:ptCount val="14"/>
                <c:pt idx="0">
                  <c:v>motoryzacja transport</c:v>
                </c:pt>
                <c:pt idx="1">
                  <c:v>rozrywka kultura</c:v>
                </c:pt>
                <c:pt idx="2">
                  <c:v>sprzedaż</c:v>
                </c:pt>
                <c:pt idx="3">
                  <c:v>sklepy spożywcze</c:v>
                </c:pt>
                <c:pt idx="4">
                  <c:v>żywność</c:v>
                </c:pt>
                <c:pt idx="5">
                  <c:v>żywienie zbiorowe</c:v>
                </c:pt>
                <c:pt idx="6">
                  <c:v>środki pielęgnacji ciała</c:v>
                </c:pt>
                <c:pt idx="7">
                  <c:v>domowe środki czystości</c:v>
                </c:pt>
                <c:pt idx="8">
                  <c:v>produkty zdrowotne, leki</c:v>
                </c:pt>
                <c:pt idx="9">
                  <c:v>finanse</c:v>
                </c:pt>
                <c:pt idx="10">
                  <c:v>telekomunikacja</c:v>
                </c:pt>
                <c:pt idx="11">
                  <c:v>wypos. domu i biura</c:v>
                </c:pt>
                <c:pt idx="12">
                  <c:v>produkty dla dzieci</c:v>
                </c:pt>
                <c:pt idx="13">
                  <c:v>pozostałe</c:v>
                </c:pt>
              </c:strCache>
            </c:strRef>
          </c:cat>
          <c:val>
            <c:numRef>
              <c:f>wykresy!$B$3:$B$16</c:f>
              <c:numCache>
                <c:formatCode>[h]:mm:ss;@</c:formatCode>
                <c:ptCount val="14"/>
                <c:pt idx="0">
                  <c:v>10.228738425925926</c:v>
                </c:pt>
                <c:pt idx="1">
                  <c:v>29.327210648148153</c:v>
                </c:pt>
                <c:pt idx="2">
                  <c:v>19.464733796296294</c:v>
                </c:pt>
                <c:pt idx="3">
                  <c:v>9.6868750000000006</c:v>
                </c:pt>
                <c:pt idx="4">
                  <c:v>10.501597222222221</c:v>
                </c:pt>
                <c:pt idx="5">
                  <c:v>2.3368055555555555E-2</c:v>
                </c:pt>
                <c:pt idx="6">
                  <c:v>42.493113425925927</c:v>
                </c:pt>
                <c:pt idx="7">
                  <c:v>12.288506944444444</c:v>
                </c:pt>
                <c:pt idx="8">
                  <c:v>16.117604166666666</c:v>
                </c:pt>
                <c:pt idx="9">
                  <c:v>22.745381944444443</c:v>
                </c:pt>
                <c:pt idx="10">
                  <c:v>43.258773148148137</c:v>
                </c:pt>
                <c:pt idx="11">
                  <c:v>19.058414351851852</c:v>
                </c:pt>
                <c:pt idx="12">
                  <c:v>106.54002314814815</c:v>
                </c:pt>
                <c:pt idx="13">
                  <c:v>14.001782407407408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55EB-4295-B64A-3BDB56F0F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accent6">
              <a:lumMod val="50000"/>
            </a:schemeClr>
          </a:solidFill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45326811088039E-2"/>
          <c:y val="4.4559577062866951E-2"/>
          <c:w val="0.96760959534413604"/>
          <c:h val="0.90322857728690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compare!$J$38</c:f>
              <c:strCache>
                <c:ptCount val="1"/>
                <c:pt idx="0">
                  <c:v>odsetek liczby spotów reklamujących żywność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sz="1400" b="1">
                    <a:solidFill>
                      <a:schemeClr val="bg2"/>
                    </a:solidFill>
                    <a:latin typeface="+mn-lt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compare!$K$37:$Q$37</c:f>
              <c:strCache>
                <c:ptCount val="7"/>
                <c:pt idx="0">
                  <c:v>2014 II p.</c:v>
                </c:pt>
                <c:pt idx="1">
                  <c:v>2015 I p.</c:v>
                </c:pt>
                <c:pt idx="2">
                  <c:v>2015.10-
2016.03</c:v>
                </c:pt>
                <c:pt idx="3">
                  <c:v>2018 II p.</c:v>
                </c:pt>
                <c:pt idx="4">
                  <c:v>2019 I p.</c:v>
                </c:pt>
                <c:pt idx="5">
                  <c:v>2019 II p.</c:v>
                </c:pt>
                <c:pt idx="6">
                  <c:v>2020 I p.</c:v>
                </c:pt>
              </c:strCache>
            </c:strRef>
          </c:cat>
          <c:val>
            <c:numRef>
              <c:f>compare!$K$38:$Q$38</c:f>
              <c:numCache>
                <c:formatCode>0.0%</c:formatCode>
                <c:ptCount val="7"/>
                <c:pt idx="0">
                  <c:v>0.10101990034080673</c:v>
                </c:pt>
                <c:pt idx="1">
                  <c:v>5.2161606139749329E-2</c:v>
                </c:pt>
                <c:pt idx="2">
                  <c:v>6.9045697985425938E-2</c:v>
                </c:pt>
                <c:pt idx="3">
                  <c:v>2.6353915396834737E-2</c:v>
                </c:pt>
                <c:pt idx="4">
                  <c:v>3.6453629004068733E-2</c:v>
                </c:pt>
                <c:pt idx="5">
                  <c:v>2.1270562215830888E-2</c:v>
                </c:pt>
                <c:pt idx="6">
                  <c:v>4.5010416194918711E-2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E-4A61-9B54-C694FF57E4B1}"/>
            </c:ext>
          </c:extLst>
        </c:ser>
        <c:ser>
          <c:idx val="1"/>
          <c:order val="1"/>
          <c:tx>
            <c:strRef>
              <c:f>compare!$J$39</c:f>
              <c:strCache>
                <c:ptCount val="1"/>
                <c:pt idx="0">
                  <c:v>pomocnicza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CC1E-4A61-9B54-C694FF57E4B1}"/>
              </c:ext>
            </c:extLst>
          </c:dPt>
          <c:dPt>
            <c:idx val="5"/>
            <c:invertIfNegative val="0"/>
            <c:bubble3D val="0"/>
            <c:spPr>
              <a:solidFill>
                <a:srgbClr val="6E84B4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CC1E-4A61-9B54-C694FF57E4B1}"/>
              </c:ext>
            </c:extLst>
          </c:dPt>
          <c:dPt>
            <c:idx val="6"/>
            <c:invertIfNegative val="0"/>
            <c:bubble3D val="0"/>
            <c:spPr>
              <a:solidFill>
                <a:srgbClr val="6E84B4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CC1E-4A61-9B54-C694FF57E4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+mj-lt"/>
                  </a:defRPr>
                </a:pPr>
                <a:endParaRPr lang="pl-PL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compare!$K$37:$Q$37</c:f>
              <c:strCache>
                <c:ptCount val="7"/>
                <c:pt idx="0">
                  <c:v>2014 II p.</c:v>
                </c:pt>
                <c:pt idx="1">
                  <c:v>2015 I p.</c:v>
                </c:pt>
                <c:pt idx="2">
                  <c:v>2015.10-
2016.03</c:v>
                </c:pt>
                <c:pt idx="3">
                  <c:v>2018 II p.</c:v>
                </c:pt>
                <c:pt idx="4">
                  <c:v>2019 I p.</c:v>
                </c:pt>
                <c:pt idx="5">
                  <c:v>2019 II p.</c:v>
                </c:pt>
                <c:pt idx="6">
                  <c:v>2020 I p.</c:v>
                </c:pt>
              </c:strCache>
            </c:strRef>
          </c:cat>
          <c:val>
            <c:numRef>
              <c:f>compare!$K$39:$Q$39</c:f>
              <c:numCache>
                <c:formatCode>0.0%</c:formatCode>
                <c:ptCount val="7"/>
                <c:pt idx="0">
                  <c:v>0.10101990034080673</c:v>
                </c:pt>
                <c:pt idx="1">
                  <c:v>5.2161606139749329E-2</c:v>
                </c:pt>
                <c:pt idx="2">
                  <c:v>6.9045697985425938E-2</c:v>
                </c:pt>
                <c:pt idx="3">
                  <c:v>2.6353915396834737E-2</c:v>
                </c:pt>
                <c:pt idx="4">
                  <c:v>3.6453629004068733E-2</c:v>
                </c:pt>
                <c:pt idx="5">
                  <c:v>2.1270562215830888E-2</c:v>
                </c:pt>
                <c:pt idx="6">
                  <c:v>4.5010416194918711E-2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1E-4A61-9B54-C694FF57E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92366464"/>
        <c:axId val="192368000"/>
      </c:barChart>
      <c:catAx>
        <c:axId val="192366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192368000"/>
        <c:crosses val="autoZero"/>
        <c:auto val="1"/>
        <c:lblAlgn val="ctr"/>
        <c:lblOffset val="100"/>
        <c:noMultiLvlLbl val="0"/>
      </c:catAx>
      <c:valAx>
        <c:axId val="192368000"/>
        <c:scaling>
          <c:orientation val="minMax"/>
          <c:max val="0.11000000000000001"/>
        </c:scaling>
        <c:delete val="0"/>
        <c:axPos val="l"/>
        <c:numFmt formatCode="0%" sourceLinked="0"/>
        <c:majorTickMark val="none"/>
        <c:minorTickMark val="none"/>
        <c:tickLblPos val="none"/>
        <c:spPr>
          <a:ln>
            <a:noFill/>
          </a:ln>
        </c:spPr>
        <c:crossAx val="192366464"/>
        <c:crosses val="autoZero"/>
        <c:crossBetween val="between"/>
        <c:majorUnit val="1.0000000000000002E-2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51328474051411"/>
          <c:y val="0.27224303324253646"/>
          <c:w val="0.38457419896287803"/>
          <c:h val="0.4573106042178357"/>
        </c:manualLayout>
      </c:layout>
      <c:pieChart>
        <c:varyColors val="1"/>
        <c:ser>
          <c:idx val="0"/>
          <c:order val="0"/>
          <c:tx>
            <c:strRef>
              <c:f>wykresy!$E$2</c:f>
              <c:strCache>
                <c:ptCount val="1"/>
                <c:pt idx="0">
                  <c:v>uniwersalne</c:v>
                </c:pt>
              </c:strCache>
            </c:strRef>
          </c:tx>
          <c:spPr>
            <a:ln>
              <a:solidFill>
                <a:schemeClr val="tx1">
                  <a:lumMod val="95000"/>
                </a:schemeClr>
              </a:solidFill>
            </a:ln>
          </c:spPr>
          <c:dPt>
            <c:idx val="3"/>
            <c:bubble3D val="0"/>
            <c:spPr>
              <a:solidFill>
                <a:srgbClr val="F34778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AF3-459F-BDCE-16C271F5FAF9}"/>
              </c:ext>
            </c:extLst>
          </c:dPt>
          <c:dPt>
            <c:idx val="4"/>
            <c:bubble3D val="0"/>
            <c:spPr>
              <a:solidFill>
                <a:srgbClr val="F9A1BA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AF3-459F-BDCE-16C271F5FAF9}"/>
              </c:ext>
            </c:extLst>
          </c:dPt>
          <c:dPt>
            <c:idx val="5"/>
            <c:bubble3D val="0"/>
            <c:spPr>
              <a:solidFill>
                <a:srgbClr val="B40C3C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AF3-459F-BDCE-16C271F5FAF9}"/>
              </c:ext>
            </c:extLst>
          </c:dPt>
          <c:dPt>
            <c:idx val="6"/>
            <c:bubble3D val="0"/>
            <c:spPr>
              <a:solidFill>
                <a:srgbClr val="B6B6B6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AF3-459F-BDCE-16C271F5FAF9}"/>
              </c:ext>
            </c:extLst>
          </c:dPt>
          <c:dPt>
            <c:idx val="7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AF3-459F-BDCE-16C271F5FAF9}"/>
              </c:ext>
            </c:extLst>
          </c:dPt>
          <c:dPt>
            <c:idx val="12"/>
            <c:bubble3D val="0"/>
            <c:spPr>
              <a:solidFill>
                <a:srgbClr val="6E84B4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AF3-459F-BDCE-16C271F5FAF9}"/>
              </c:ext>
            </c:extLst>
          </c:dPt>
          <c:dPt>
            <c:idx val="13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AF3-459F-BDCE-16C271F5FAF9}"/>
              </c:ext>
            </c:extLst>
          </c:dPt>
          <c:dLbls>
            <c:dLbl>
              <c:idx val="0"/>
              <c:layout>
                <c:manualLayout>
                  <c:x val="0.13211330949163172"/>
                  <c:y val="-0.11078881676815293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 err="1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motoryzacja</a:t>
                    </a:r>
                    <a:r>
                      <a: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 transport
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F3-459F-BDCE-16C271F5FAF9}"/>
                </c:ext>
              </c:extLst>
            </c:dLbl>
            <c:dLbl>
              <c:idx val="1"/>
              <c:layout>
                <c:manualLayout>
                  <c:x val="0.27083629245133101"/>
                  <c:y val="-2.780811530113592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rozrywka</a:t>
                    </a:r>
                    <a:endParaRPr lang="en-US" dirty="0"/>
                  </a:p>
                  <a:p>
                    <a:r>
                      <a:rPr lang="en-US" dirty="0" err="1"/>
                      <a:t>kultura</a:t>
                    </a:r>
                    <a:r>
                      <a:rPr lang="en-US" dirty="0"/>
                      <a:t>
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AF3-459F-BDCE-16C271F5FAF9}"/>
                </c:ext>
              </c:extLst>
            </c:dLbl>
            <c:dLbl>
              <c:idx val="2"/>
              <c:layout>
                <c:manualLayout>
                  <c:x val="0.11959518562635085"/>
                  <c:y val="3.85133805215098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AF3-459F-BDCE-16C271F5FAF9}"/>
                </c:ext>
              </c:extLst>
            </c:dLbl>
            <c:dLbl>
              <c:idx val="3"/>
              <c:layout>
                <c:manualLayout>
                  <c:x val="0.15375752905092122"/>
                  <c:y val="0.10447714896410815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/>
                        </a:solidFill>
                        <a:latin typeface="+mj-lt"/>
                      </a:defRPr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latin typeface="+mj-lt"/>
                      </a:rPr>
                      <a:t>sklepy</a:t>
                    </a:r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latin typeface="+mj-lt"/>
                      </a:rPr>
                      <a:t>spożywcze</a:t>
                    </a:r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</a:rPr>
                      <a:t>
7%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rgbClr val="F34778"/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F3-459F-BDCE-16C271F5FAF9}"/>
                </c:ext>
              </c:extLst>
            </c:dLbl>
            <c:dLbl>
              <c:idx val="4"/>
              <c:layout>
                <c:manualLayout>
                  <c:x val="0.14777770824338787"/>
                  <c:y val="6.6370144961042751E-2"/>
                </c:manualLayout>
              </c:layout>
              <c:spPr>
                <a:solidFill>
                  <a:srgbClr val="F9A1BA"/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j-lt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F3-459F-BDCE-16C271F5FAF9}"/>
                </c:ext>
              </c:extLst>
            </c:dLbl>
            <c:dLbl>
              <c:idx val="5"/>
              <c:layout>
                <c:manualLayout>
                  <c:x val="9.5863469459792877E-2"/>
                  <c:y val="7.2851638427106402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rgbClr val="B40C3C"/>
                        </a:solidFill>
                        <a:latin typeface="+mj-lt"/>
                      </a:defRPr>
                    </a:pPr>
                    <a:r>
                      <a:rPr lang="en-US" sz="1600" dirty="0" err="1">
                        <a:solidFill>
                          <a:srgbClr val="B40C3C"/>
                        </a:solidFill>
                        <a:latin typeface="+mj-lt"/>
                      </a:rPr>
                      <a:t>żywienie</a:t>
                    </a:r>
                    <a:r>
                      <a:rPr lang="en-US" sz="1600" dirty="0">
                        <a:solidFill>
                          <a:srgbClr val="B40C3C"/>
                        </a:solidFill>
                        <a:latin typeface="+mj-lt"/>
                      </a:rPr>
                      <a:t> </a:t>
                    </a:r>
                    <a:r>
                      <a:rPr lang="en-US" sz="1600" dirty="0" err="1">
                        <a:solidFill>
                          <a:srgbClr val="B40C3C"/>
                        </a:solidFill>
                        <a:latin typeface="+mj-lt"/>
                      </a:rPr>
                      <a:t>zbiorowe</a:t>
                    </a:r>
                    <a:r>
                      <a:rPr lang="en-US" sz="1600" dirty="0">
                        <a:solidFill>
                          <a:srgbClr val="B40C3C"/>
                        </a:solidFill>
                        <a:latin typeface="+mj-lt"/>
                      </a:rPr>
                      <a:t>
1%</a:t>
                    </a:r>
                    <a:endParaRPr lang="en-US" dirty="0">
                      <a:solidFill>
                        <a:srgbClr val="B40C3C"/>
                      </a:solidFill>
                    </a:endParaRPr>
                  </a:p>
                </c:rich>
              </c:tx>
              <c:spPr>
                <a:ln>
                  <a:solidFill>
                    <a:schemeClr val="tx1">
                      <a:lumMod val="95000"/>
                    </a:schemeClr>
                  </a:solidFill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F3-459F-BDCE-16C271F5FAF9}"/>
                </c:ext>
              </c:extLst>
            </c:dLbl>
            <c:dLbl>
              <c:idx val="6"/>
              <c:layout>
                <c:manualLayout>
                  <c:x val="-4.267932958222645E-2"/>
                  <c:y val="2.277761586193999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środki</a:t>
                    </a:r>
                    <a:r>
                      <a: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 </a:t>
                    </a:r>
                    <a:r>
                      <a:rPr lang="en-US" sz="1600" dirty="0" err="1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pielęgnacji</a:t>
                    </a:r>
                    <a:endParaRPr lang="en-US" sz="1600" dirty="0">
                      <a:solidFill>
                        <a:schemeClr val="accent6">
                          <a:lumMod val="50000"/>
                        </a:schemeClr>
                      </a:solidFill>
                      <a:latin typeface="+mj-lt"/>
                    </a:endParaRPr>
                  </a:p>
                  <a:p>
                    <a:r>
                      <a:rPr lang="en-US" sz="1600" dirty="0" err="1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ciała</a:t>
                    </a:r>
                    <a:r>
                      <a: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
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F3-459F-BDCE-16C271F5FAF9}"/>
                </c:ext>
              </c:extLst>
            </c:dLbl>
            <c:dLbl>
              <c:idx val="7"/>
              <c:layout>
                <c:manualLayout>
                  <c:x val="-0.10584548271007863"/>
                  <c:y val="3.95642465431216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F3-459F-BDCE-16C271F5FAF9}"/>
                </c:ext>
              </c:extLst>
            </c:dLbl>
            <c:dLbl>
              <c:idx val="8"/>
              <c:layout>
                <c:manualLayout>
                  <c:x val="-3.8738487566079158E-2"/>
                  <c:y val="8.7064104835770026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produkty</a:t>
                    </a:r>
                    <a:r>
                      <a: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 </a:t>
                    </a:r>
                    <a:r>
                      <a:rPr lang="en-US" sz="1600" dirty="0" err="1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zdrowotne</a:t>
                    </a:r>
                    <a:r>
                      <a: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, </a:t>
                    </a:r>
                    <a:r>
                      <a:rPr lang="en-US" sz="1600" dirty="0" err="1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leki</a:t>
                    </a:r>
                    <a:r>
                      <a: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
27%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AF3-459F-BDCE-16C271F5FAF9}"/>
                </c:ext>
              </c:extLst>
            </c:dLbl>
            <c:dLbl>
              <c:idx val="9"/>
              <c:layout>
                <c:manualLayout>
                  <c:x val="-6.1063362861229202E-2"/>
                  <c:y val="9.171099019742177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finanse</a:t>
                    </a:r>
                    <a:r>
                      <a:rPr lang="en-US" dirty="0"/>
                      <a:t>
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AF3-459F-BDCE-16C271F5FAF9}"/>
                </c:ext>
              </c:extLst>
            </c:dLbl>
            <c:dLbl>
              <c:idx val="10"/>
              <c:layout>
                <c:manualLayout>
                  <c:x val="-0.13762570684832487"/>
                  <c:y val="7.9487336272217365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defRPr>
                    </a:pPr>
                    <a:r>
                      <a:rPr lang="en-US" sz="1050" b="1" dirty="0" err="1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telekomunikacja</a:t>
                    </a:r>
                    <a:r>
                      <a: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
12%</a:t>
                    </a:r>
                    <a:endParaRPr lang="en-US" sz="1400" dirty="0"/>
                  </a:p>
                </c:rich>
              </c:tx>
              <c:spPr>
                <a:ln>
                  <a:solidFill>
                    <a:schemeClr val="tx1">
                      <a:lumMod val="95000"/>
                    </a:schemeClr>
                  </a:solidFill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AF3-459F-BDCE-16C271F5FAF9}"/>
                </c:ext>
              </c:extLst>
            </c:dLbl>
            <c:dLbl>
              <c:idx val="11"/>
              <c:layout>
                <c:manualLayout>
                  <c:x val="-0.26376253552699491"/>
                  <c:y val="-3.9699482221417851E-2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 err="1"/>
                      <a:t>wypos</a:t>
                    </a:r>
                    <a:r>
                      <a:rPr lang="pl-PL" sz="1400" dirty="0"/>
                      <a:t>.</a:t>
                    </a:r>
                  </a:p>
                  <a:p>
                    <a:r>
                      <a:rPr lang="pl-PL" sz="1400" dirty="0"/>
                      <a:t>domu i biura
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AF3-459F-BDCE-16C271F5FAF9}"/>
                </c:ext>
              </c:extLst>
            </c:dLbl>
            <c:dLbl>
              <c:idx val="12"/>
              <c:layout>
                <c:manualLayout>
                  <c:x val="-4.9610873053486278E-2"/>
                  <c:y val="-9.0559255320051074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/>
                        </a:solidFill>
                        <a:latin typeface="+mj-lt"/>
                      </a:defRPr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</a:rPr>
                      <a:t>p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latin typeface="+mj-lt"/>
                      </a:rPr>
                      <a:t>rodukty</a:t>
                    </a:r>
                    <a:endParaRPr lang="en-US" sz="1600" dirty="0">
                      <a:solidFill>
                        <a:schemeClr val="tx1"/>
                      </a:solidFill>
                      <a:latin typeface="+mj-lt"/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  <a:latin typeface="+mj-lt"/>
                      </a:defRPr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latin typeface="+mj-lt"/>
                      </a:rPr>
                      <a:t>dla</a:t>
                    </a:r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latin typeface="+mj-lt"/>
                      </a:rPr>
                      <a:t>dzieci</a:t>
                    </a:r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</a:rPr>
                      <a:t>
1%</a:t>
                    </a:r>
                  </a:p>
                </c:rich>
              </c:tx>
              <c:spPr>
                <a:solidFill>
                  <a:srgbClr val="6E84B4"/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F3-459F-BDCE-16C271F5FAF9}"/>
                </c:ext>
              </c:extLst>
            </c:dLbl>
            <c:dLbl>
              <c:idx val="13"/>
              <c:layout>
                <c:manualLayout>
                  <c:x val="3.4781297155449593E-2"/>
                  <c:y val="-0.142821373307155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AF3-459F-BDCE-16C271F5FAF9}"/>
                </c:ext>
              </c:extLst>
            </c:dLbl>
            <c:dLbl>
              <c:idx val="14"/>
              <c:layout>
                <c:manualLayout>
                  <c:x val="-0.12557399879554351"/>
                  <c:y val="-0.115838399859018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AF3-459F-BDCE-16C271F5FAF9}"/>
                </c:ext>
              </c:extLst>
            </c:dLbl>
            <c:dLbl>
              <c:idx val="15"/>
              <c:layout>
                <c:manualLayout>
                  <c:x val="-3.1189083820662766E-2"/>
                  <c:y val="-7.5595238095238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AF3-459F-BDCE-16C271F5FAF9}"/>
                </c:ext>
              </c:extLst>
            </c:dLbl>
            <c:dLbl>
              <c:idx val="16"/>
              <c:layout>
                <c:manualLayout>
                  <c:x val="2.7290294853494192E-2"/>
                  <c:y val="-8.56746031746031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AF3-459F-BDCE-16C271F5FAF9}"/>
                </c:ext>
              </c:extLst>
            </c:dLbl>
            <c:dLbl>
              <c:idx val="18"/>
              <c:layout>
                <c:manualLayout>
                  <c:x val="-4.0935672514619881E-2"/>
                  <c:y val="-1.51190476190476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AF3-459F-BDCE-16C271F5FAF9}"/>
                </c:ext>
              </c:extLst>
            </c:dLbl>
            <c:dLbl>
              <c:idx val="19"/>
              <c:layout>
                <c:manualLayout>
                  <c:x val="4.8732943469785572E-2"/>
                  <c:y val="-6.21560846560846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AF3-459F-BDCE-16C271F5FAF9}"/>
                </c:ext>
              </c:extLst>
            </c:dLbl>
            <c:dLbl>
              <c:idx val="20"/>
              <c:layout>
                <c:manualLayout>
                  <c:x val="-4.4834307992202727E-2"/>
                  <c:y val="-0.142791137566137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AF3-459F-BDCE-16C271F5FAF9}"/>
                </c:ext>
              </c:extLst>
            </c:dLbl>
            <c:dLbl>
              <c:idx val="21"/>
              <c:layout>
                <c:manualLayout>
                  <c:x val="3.8986354775828458E-2"/>
                  <c:y val="-0.102473544973545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AF3-459F-BDCE-16C271F5FAF9}"/>
                </c:ext>
              </c:extLst>
            </c:dLbl>
            <c:dLbl>
              <c:idx val="22"/>
              <c:layout>
                <c:manualLayout>
                  <c:x val="-7.407407407407407E-2"/>
                  <c:y val="-6.3835978835978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AF3-459F-BDCE-16C271F5FAF9}"/>
                </c:ext>
              </c:extLst>
            </c:dLbl>
            <c:dLbl>
              <c:idx val="23"/>
              <c:layout>
                <c:manualLayout>
                  <c:x val="1.7543859649122806E-2"/>
                  <c:y val="-3.6957671957671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AF3-459F-BDCE-16C271F5FAF9}"/>
                </c:ext>
              </c:extLst>
            </c:dLbl>
            <c:spPr>
              <a:ln>
                <a:solidFill>
                  <a:schemeClr val="tx1">
                    <a:lumMod val="95000"/>
                  </a:schemeClr>
                </a:solidFill>
              </a:ln>
            </c:spPr>
            <c:txPr>
              <a:bodyPr/>
              <a:lstStyle/>
              <a:p>
                <a:pPr>
                  <a:defRPr sz="1600">
                    <a:solidFill>
                      <a:schemeClr val="accent6">
                        <a:lumMod val="50000"/>
                      </a:schemeClr>
                    </a:solidFill>
                    <a:latin typeface="+mj-lt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>
                  <a:solidFill>
                    <a:schemeClr val="tx1">
                      <a:lumMod val="95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wykresy!$A$3:$A$16</c:f>
              <c:strCache>
                <c:ptCount val="14"/>
                <c:pt idx="0">
                  <c:v>motoryzacja transport</c:v>
                </c:pt>
                <c:pt idx="1">
                  <c:v>rozrywka kultura</c:v>
                </c:pt>
                <c:pt idx="2">
                  <c:v>sprzedaż</c:v>
                </c:pt>
                <c:pt idx="3">
                  <c:v>sklepy spożywcze</c:v>
                </c:pt>
                <c:pt idx="4">
                  <c:v>żywność</c:v>
                </c:pt>
                <c:pt idx="5">
                  <c:v>żywienie zbiorowe</c:v>
                </c:pt>
                <c:pt idx="6">
                  <c:v>środki pielęgnacji ciała</c:v>
                </c:pt>
                <c:pt idx="7">
                  <c:v>domowe środki czystości</c:v>
                </c:pt>
                <c:pt idx="8">
                  <c:v>produkty zdrowotne, leki</c:v>
                </c:pt>
                <c:pt idx="9">
                  <c:v>finanse</c:v>
                </c:pt>
                <c:pt idx="10">
                  <c:v>telekomunikacja</c:v>
                </c:pt>
                <c:pt idx="11">
                  <c:v>wypos. domu i biura</c:v>
                </c:pt>
                <c:pt idx="12">
                  <c:v>produkty dla dzieci</c:v>
                </c:pt>
                <c:pt idx="13">
                  <c:v>pozostałe</c:v>
                </c:pt>
              </c:strCache>
            </c:strRef>
          </c:cat>
          <c:val>
            <c:numRef>
              <c:f>wykresy!$E$3:$E$16</c:f>
              <c:numCache>
                <c:formatCode>[h]:mm:ss;@</c:formatCode>
                <c:ptCount val="14"/>
                <c:pt idx="0">
                  <c:v>7.9129745370370372</c:v>
                </c:pt>
                <c:pt idx="1">
                  <c:v>20.438136574074072</c:v>
                </c:pt>
                <c:pt idx="2">
                  <c:v>16.177962962962965</c:v>
                </c:pt>
                <c:pt idx="3">
                  <c:v>26.79908564814815</c:v>
                </c:pt>
                <c:pt idx="4">
                  <c:v>65.124386574074066</c:v>
                </c:pt>
                <c:pt idx="5">
                  <c:v>2.4387037037037036</c:v>
                </c:pt>
                <c:pt idx="6">
                  <c:v>30.886597222222225</c:v>
                </c:pt>
                <c:pt idx="7">
                  <c:v>10.945208333333333</c:v>
                </c:pt>
                <c:pt idx="8">
                  <c:v>102.58122685185185</c:v>
                </c:pt>
                <c:pt idx="9">
                  <c:v>16.654212962962962</c:v>
                </c:pt>
                <c:pt idx="10">
                  <c:v>44.518819444444446</c:v>
                </c:pt>
                <c:pt idx="11">
                  <c:v>8.0089814814814808</c:v>
                </c:pt>
                <c:pt idx="12">
                  <c:v>2.4640046296296299</c:v>
                </c:pt>
                <c:pt idx="13">
                  <c:v>19.152592592592597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8AF3-459F-BDCE-16C271F5F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BFD1F-0F98-46E8-ACAC-9C4932A72920}" type="datetimeFigureOut">
              <a:rPr lang="pl-PL" smtClean="0"/>
              <a:t>16.01.2021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64DB0-3015-4BCC-B27B-58F73BF7B5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32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997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893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60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603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410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411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33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71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397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99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19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689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25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2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29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411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930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4DB0-3015-4BCC-B27B-58F73BF7B5D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69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-3959" y="4515966"/>
            <a:ext cx="1008112" cy="627534"/>
          </a:xfrm>
          <a:prstGeom prst="rect">
            <a:avLst/>
          </a:prstGeom>
          <a:solidFill>
            <a:srgbClr val="575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73" b="89627" l="1167" r="98353">
                        <a14:foregroundMark x1="58133" y1="30794" x2="58133" y2="30794"/>
                        <a14:foregroundMark x1="68703" y1="17504" x2="69115" y2="17180"/>
                        <a14:foregroundMark x1="82567" y1="42139" x2="82567" y2="42139"/>
                      </a14:backgroundRemoval>
                    </a14:imgEffect>
                    <a14:imgEffect>
                      <a14:artisticLineDrawing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18296"/>
            <a:ext cx="11089233" cy="469598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059582"/>
            <a:ext cx="9144000" cy="1102519"/>
          </a:xfrm>
          <a:noFill/>
        </p:spPr>
        <p:txBody>
          <a:bodyPr/>
          <a:lstStyle>
            <a:lvl1pPr algn="ctr">
              <a:defRPr cap="all" baseline="0">
                <a:solidFill>
                  <a:srgbClr val="F34778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2427734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67544" y="4731990"/>
            <a:ext cx="2133600" cy="273844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t>16.01.2021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117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t>16.01.2021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87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t>16.01.2021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389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t>16.01.2021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tytułu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8351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</a:schemeClr>
              </a:gs>
              <a:gs pos="70000">
                <a:srgbClr val="F34778">
                  <a:shade val="67500"/>
                  <a:satMod val="115000"/>
                </a:srgbClr>
              </a:gs>
              <a:gs pos="100000">
                <a:srgbClr val="F34778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    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7613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t>16.01.2021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32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t>16.01.2021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22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3518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t>16.01.2021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49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t>16.01.2021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4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t>16.01.2021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14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t>16.01.2021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16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t>16.01.2021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59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8351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</a:schemeClr>
              </a:gs>
              <a:gs pos="70000">
                <a:srgbClr val="F34778">
                  <a:shade val="67500"/>
                  <a:satMod val="115000"/>
                </a:srgbClr>
              </a:gs>
              <a:gs pos="100000">
                <a:srgbClr val="F34778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    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82" b="100000" l="889" r="98667">
                        <a14:foregroundMark x1="54222" y1="59091" x2="54222" y2="59091"/>
                        <a14:foregroundMark x1="69778" y1="15909" x2="69778" y2="15909"/>
                        <a14:foregroundMark x1="84000" y1="34091" x2="84000" y2="34091"/>
                      </a14:backgroundRemoval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695011"/>
            <a:ext cx="864096" cy="33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69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accent6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987574"/>
            <a:ext cx="9144000" cy="1224136"/>
          </a:xfrm>
        </p:spPr>
        <p:txBody>
          <a:bodyPr>
            <a:normAutofit/>
          </a:bodyPr>
          <a:lstStyle/>
          <a:p>
            <a:r>
              <a:rPr lang="pl-PL" b="1" dirty="0"/>
              <a:t>Reklamy żywności</a:t>
            </a:r>
            <a:br>
              <a:rPr lang="pl-PL" b="1" dirty="0"/>
            </a:br>
            <a:r>
              <a:rPr lang="pl-PL" b="1" dirty="0"/>
              <a:t>w programach dla dzieci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2787774"/>
            <a:ext cx="6400800" cy="1314450"/>
          </a:xfrm>
        </p:spPr>
        <p:txBody>
          <a:bodyPr>
            <a:normAutofit/>
          </a:bodyPr>
          <a:lstStyle/>
          <a:p>
            <a:pPr marL="457200">
              <a:spcAft>
                <a:spcPts val="600"/>
              </a:spcAft>
            </a:pPr>
            <a:r>
              <a:rPr lang="pl-PL" sz="2400" b="1" dirty="0">
                <a:latin typeface="Calibri"/>
                <a:ea typeface="Calibri"/>
                <a:cs typeface="Times New Roman"/>
              </a:rPr>
              <a:t>STOPIEŃ REALIZACJI POSTANOWIEŃ PRZYJĘTYCH W </a:t>
            </a:r>
            <a:r>
              <a:rPr lang="pl-PL" sz="2400" b="1">
                <a:latin typeface="Calibri"/>
                <a:ea typeface="Calibri"/>
                <a:cs typeface="Times New Roman"/>
              </a:rPr>
              <a:t>POROZUMIENIU </a:t>
            </a:r>
            <a:br>
              <a:rPr lang="pl-PL" sz="2400" b="1">
                <a:latin typeface="Calibri"/>
                <a:ea typeface="Calibri"/>
                <a:cs typeface="Times New Roman"/>
              </a:rPr>
            </a:br>
            <a:r>
              <a:rPr lang="pl-PL" sz="2400" b="1">
                <a:latin typeface="Calibri"/>
                <a:ea typeface="Calibri"/>
                <a:cs typeface="Times New Roman"/>
              </a:rPr>
              <a:t>NADAWCÓW </a:t>
            </a:r>
            <a:r>
              <a:rPr lang="pl-PL" sz="2400" b="1" dirty="0">
                <a:latin typeface="Calibri"/>
                <a:ea typeface="Calibri"/>
                <a:cs typeface="Times New Roman"/>
              </a:rPr>
              <a:t>TELEWIZYJNYCH </a:t>
            </a:r>
          </a:p>
        </p:txBody>
      </p:sp>
    </p:spTree>
    <p:extLst>
      <p:ext uri="{BB962C8B-B14F-4D97-AF65-F5344CB8AC3E}">
        <p14:creationId xmlns:p14="http://schemas.microsoft.com/office/powerpoint/2010/main" val="384705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-26845"/>
            <a:ext cx="9144000" cy="483517"/>
          </a:xfrm>
        </p:spPr>
        <p:txBody>
          <a:bodyPr>
            <a:normAutofit fontScale="90000"/>
          </a:bodyPr>
          <a:lstStyle/>
          <a:p>
            <a:r>
              <a:rPr lang="pl-PL" dirty="0"/>
              <a:t>Porównanie    –   </a:t>
            </a:r>
            <a:r>
              <a:rPr lang="pl-PL" sz="1600" b="1" dirty="0"/>
              <a:t>cukier i produkty na bazie cukru, liczba REKLAM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283485"/>
              </p:ext>
            </p:extLst>
          </p:nvPr>
        </p:nvGraphicFramePr>
        <p:xfrm>
          <a:off x="7335" y="445956"/>
          <a:ext cx="6876252" cy="4697546"/>
        </p:xfrm>
        <a:graphic>
          <a:graphicData uri="http://schemas.openxmlformats.org/drawingml/2006/table">
            <a:tbl>
              <a:tblPr firstRow="1" bandRow="1"/>
              <a:tblGrid>
                <a:gridCol w="148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1306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2014 II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2015 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2015/2016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2018 II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2019 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2019 II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2020 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TVP ABC</a:t>
                      </a:r>
                      <a:endParaRPr lang="pl-PL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Polsat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JimJam</a:t>
                      </a:r>
                      <a:endParaRPr lang="pl-PL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Disney Channel</a:t>
                      </a:r>
                      <a:endParaRPr lang="pl-PL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2 360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Disney Junior</a:t>
                      </a:r>
                      <a:endParaRPr lang="pl-PL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1 735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Disney XD</a:t>
                      </a:r>
                      <a:endParaRPr lang="pl-PL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2 994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MiniMini</a:t>
                      </a: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+</a:t>
                      </a:r>
                      <a:endParaRPr lang="pl-PL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teleTOON</a:t>
                      </a: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+</a:t>
                      </a:r>
                      <a:endParaRPr lang="pl-PL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Nick Jr</a:t>
                      </a:r>
                      <a:endParaRPr lang="pl-PL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Nickelodeon</a:t>
                      </a:r>
                      <a:endParaRPr lang="pl-PL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Nicktoons</a:t>
                      </a:r>
                      <a:endParaRPr lang="pl-PL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Boomerang</a:t>
                      </a:r>
                      <a:endParaRPr lang="pl-PL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Cartoon</a:t>
                      </a: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Network</a:t>
                      </a:r>
                      <a:endParaRPr lang="pl-PL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TOP KIDS</a:t>
                      </a:r>
                      <a:endParaRPr lang="pl-PL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TOP KIDS JR</a:t>
                      </a:r>
                      <a:endParaRPr lang="pl-PL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10" name="Grupa 9"/>
          <p:cNvGrpSpPr/>
          <p:nvPr/>
        </p:nvGrpSpPr>
        <p:grpSpPr>
          <a:xfrm>
            <a:off x="6732240" y="699542"/>
            <a:ext cx="2022652" cy="1116000"/>
            <a:chOff x="6732240" y="699542"/>
            <a:chExt cx="2022652" cy="1116000"/>
          </a:xfrm>
        </p:grpSpPr>
        <p:sp>
          <p:nvSpPr>
            <p:cNvPr id="7" name="pole tekstowe 6"/>
            <p:cNvSpPr txBox="1"/>
            <p:nvPr/>
          </p:nvSpPr>
          <p:spPr>
            <a:xfrm>
              <a:off x="7351244" y="699542"/>
              <a:ext cx="1403648" cy="111600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 w="28575">
              <a:solidFill>
                <a:srgbClr val="6E84B4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reklamy gorzkiej czekolady 70%</a:t>
              </a:r>
            </a:p>
          </p:txBody>
        </p:sp>
        <p:cxnSp>
          <p:nvCxnSpPr>
            <p:cNvPr id="9" name="Łącznik prosty ze strzałką 8"/>
            <p:cNvCxnSpPr/>
            <p:nvPr/>
          </p:nvCxnSpPr>
          <p:spPr>
            <a:xfrm flipH="1" flipV="1">
              <a:off x="6732240" y="1022708"/>
              <a:ext cx="619004" cy="327"/>
            </a:xfrm>
            <a:prstGeom prst="straightConnector1">
              <a:avLst/>
            </a:prstGeom>
            <a:ln w="38100">
              <a:solidFill>
                <a:srgbClr val="6E84B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ole tekstowe 10"/>
          <p:cNvSpPr txBox="1"/>
          <p:nvPr/>
        </p:nvSpPr>
        <p:spPr>
          <a:xfrm>
            <a:off x="7023720" y="1995686"/>
            <a:ext cx="2088232" cy="132802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pl-PL" sz="2400" b="1" cap="all" dirty="0">
                <a:solidFill>
                  <a:schemeClr val="tx2"/>
                </a:solidFill>
              </a:rPr>
              <a:t>Brak reklam </a:t>
            </a:r>
            <a:r>
              <a:rPr lang="pl-PL" sz="2400" b="1" cap="all" dirty="0" err="1">
                <a:solidFill>
                  <a:schemeClr val="tx2"/>
                </a:solidFill>
              </a:rPr>
              <a:t>słodyCZY</a:t>
            </a:r>
            <a:endParaRPr lang="pl-PL" sz="3200" b="1" cap="all" dirty="0">
              <a:solidFill>
                <a:schemeClr val="tx2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795886"/>
            <a:ext cx="1066007" cy="1235950"/>
          </a:xfrm>
          <a:prstGeom prst="rect">
            <a:avLst/>
          </a:prstGeom>
        </p:spPr>
      </p:pic>
      <p:cxnSp>
        <p:nvCxnSpPr>
          <p:cNvPr id="13" name="Łącznik prostoliniowy 12"/>
          <p:cNvCxnSpPr/>
          <p:nvPr/>
        </p:nvCxnSpPr>
        <p:spPr>
          <a:xfrm>
            <a:off x="7452320" y="3651870"/>
            <a:ext cx="1472221" cy="1386315"/>
          </a:xfrm>
          <a:prstGeom prst="line">
            <a:avLst/>
          </a:prstGeom>
          <a:ln w="76200">
            <a:solidFill>
              <a:srgbClr val="6E8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55131"/>
              </p:ext>
            </p:extLst>
          </p:nvPr>
        </p:nvGraphicFramePr>
        <p:xfrm>
          <a:off x="0" y="448466"/>
          <a:ext cx="7014265" cy="4659977"/>
        </p:xfrm>
        <a:graphic>
          <a:graphicData uri="http://schemas.openxmlformats.org/drawingml/2006/table">
            <a:tbl>
              <a:tblPr firstRow="1" bandRow="1"/>
              <a:tblGrid>
                <a:gridCol w="1515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5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5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5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5561">
                <a:tc>
                  <a:txBody>
                    <a:bodyPr/>
                    <a:lstStyle/>
                    <a:p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2014 II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2015 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2015/2016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2018 II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2019 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2019 II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2020 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TVP ABC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Polsat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JimJam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Disney Channel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Disney Junior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Disney XD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MiniMini</a:t>
                      </a: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+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teleTOON</a:t>
                      </a: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+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Nick Jr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Nickelodeon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Nicktoons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Boomerang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Cartoon</a:t>
                      </a: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Network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TOP KIDS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TOP KIDS JR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7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Porównanie    –    </a:t>
            </a:r>
            <a:r>
              <a:rPr lang="pl-PL" sz="2000" b="1" dirty="0"/>
              <a:t>napoje bezalkoholowe, liczba REKLAM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252364"/>
              </p:ext>
            </p:extLst>
          </p:nvPr>
        </p:nvGraphicFramePr>
        <p:xfrm>
          <a:off x="1" y="490677"/>
          <a:ext cx="6876252" cy="4607274"/>
        </p:xfrm>
        <a:graphic>
          <a:graphicData uri="http://schemas.openxmlformats.org/drawingml/2006/table">
            <a:tbl>
              <a:tblPr firstRow="1" bandRow="1"/>
              <a:tblGrid>
                <a:gridCol w="148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0800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2014 II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2015 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2015/2016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2018 II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2019 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2019 II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2020 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TVP ABC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378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123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Polsat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JimJam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97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Disney Channel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597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295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Disney Junior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461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161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Disney XD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571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293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MiniMini</a:t>
                      </a: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+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609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teleTOON</a:t>
                      </a: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+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303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278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Nick Jr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Nickelodeon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354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148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Nicktoons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Boomerang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298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Cartoon</a:t>
                      </a: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Network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175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TOP KIDS</a:t>
                      </a:r>
                      <a:endParaRPr lang="pl-PL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TOP KIDS JR</a:t>
                      </a:r>
                      <a:endParaRPr lang="pl-PL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6981353" y="1203598"/>
            <a:ext cx="2088232" cy="1532334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pl-PL" sz="2800" b="1" cap="all" dirty="0">
                <a:solidFill>
                  <a:schemeClr val="tx2"/>
                </a:solidFill>
              </a:rPr>
              <a:t>Brak reklam napojów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1" b="95251" l="9639" r="89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86" y="3465325"/>
            <a:ext cx="900766" cy="1371045"/>
          </a:xfrm>
          <a:prstGeom prst="rect">
            <a:avLst/>
          </a:prstGeom>
        </p:spPr>
      </p:pic>
      <p:cxnSp>
        <p:nvCxnSpPr>
          <p:cNvPr id="13" name="Łącznik prostoliniowy 12"/>
          <p:cNvCxnSpPr/>
          <p:nvPr/>
        </p:nvCxnSpPr>
        <p:spPr>
          <a:xfrm>
            <a:off x="7164288" y="3252194"/>
            <a:ext cx="1742946" cy="1584176"/>
          </a:xfrm>
          <a:prstGeom prst="line">
            <a:avLst/>
          </a:prstGeom>
          <a:ln w="76200">
            <a:solidFill>
              <a:srgbClr val="F34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44718"/>
              </p:ext>
            </p:extLst>
          </p:nvPr>
        </p:nvGraphicFramePr>
        <p:xfrm>
          <a:off x="14519" y="483518"/>
          <a:ext cx="6876252" cy="4672444"/>
        </p:xfrm>
        <a:graphic>
          <a:graphicData uri="http://schemas.openxmlformats.org/drawingml/2006/table">
            <a:tbl>
              <a:tblPr firstRow="1" bandRow="1"/>
              <a:tblGrid>
                <a:gridCol w="148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01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4257">
                <a:tc>
                  <a:txBody>
                    <a:bodyPr/>
                    <a:lstStyle/>
                    <a:p>
                      <a:endParaRPr lang="pl-PL" sz="10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2014 II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2015 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2015/2016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2018 II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2019 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2019 II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2020 I p.</a:t>
                      </a:r>
                      <a:endParaRPr lang="pl-PL" sz="16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TVP ABC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Polsat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JimJam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Disney Channel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Disney Junior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Disney XD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MiniMini</a:t>
                      </a: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+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teleTOON</a:t>
                      </a: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+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Nick Jr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Nickelodeon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Nicktoons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Boomerang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Cartoon</a:t>
                      </a: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Network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TOP KIDS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TOP KIDS JR</a:t>
                      </a:r>
                      <a:endParaRPr lang="pl-PL" sz="1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5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Porównanie    –    chipsy i słone przekąski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819550" y="1314184"/>
            <a:ext cx="4425577" cy="22320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pl-PL" sz="3200" b="1" cap="all" dirty="0">
                <a:solidFill>
                  <a:schemeClr val="tx2"/>
                </a:solidFill>
              </a:rPr>
              <a:t>Brak reklam chipsów</a:t>
            </a:r>
          </a:p>
          <a:p>
            <a:pPr algn="ctr"/>
            <a:r>
              <a:rPr lang="pl-PL" sz="3200" b="1" cap="all" dirty="0">
                <a:solidFill>
                  <a:schemeClr val="tx2"/>
                </a:solidFill>
              </a:rPr>
              <a:t>i słonych przekąsek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3568030" cy="267789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043481" y="3805273"/>
            <a:ext cx="4425577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pl-PL" sz="3200" b="1" cap="all" dirty="0">
                <a:solidFill>
                  <a:schemeClr val="accent6">
                    <a:lumMod val="50000"/>
                  </a:schemeClr>
                </a:solidFill>
              </a:rPr>
              <a:t>ALE…</a:t>
            </a: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683568" y="915566"/>
            <a:ext cx="2664296" cy="2448272"/>
          </a:xfrm>
          <a:prstGeom prst="line">
            <a:avLst/>
          </a:prstGeom>
          <a:ln w="76200">
            <a:solidFill>
              <a:srgbClr val="F34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Promocja marek &gt; promocja produktów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7416" y1="38716" x2="27416" y2="38716"/>
                        <a14:foregroundMark x1="27022" y1="50778" x2="27022" y2="50778"/>
                        <a14:foregroundMark x1="24063" y1="36770" x2="24063" y2="36770"/>
                        <a14:foregroundMark x1="30375" y1="39105" x2="30375" y2="39105"/>
                        <a14:foregroundMark x1="19132" y1="44942" x2="30375" y2="45331"/>
                        <a14:foregroundMark x1="25838" y1="41440" x2="28797" y2="36770"/>
                        <a14:foregroundMark x1="23866" y1="48833" x2="28600" y2="50195"/>
                        <a14:foregroundMark x1="30769" y1="63813" x2="24458" y2="60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97064"/>
            <a:ext cx="2864283" cy="288783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39552" y="2715766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575F6D"/>
                </a:solidFill>
              </a:rPr>
              <a:t>Marka kojarzona z jedzeniem fast-food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>
                <a:solidFill>
                  <a:srgbClr val="EF1150"/>
                </a:solidFill>
              </a:rPr>
              <a:t>na początku lipca 2019 – ponad 100 </a:t>
            </a:r>
            <a:br>
              <a:rPr lang="pl-PL" sz="2400" dirty="0">
                <a:solidFill>
                  <a:srgbClr val="EF1150"/>
                </a:solidFill>
              </a:rPr>
            </a:br>
            <a:r>
              <a:rPr lang="pl-PL" sz="2400" dirty="0">
                <a:solidFill>
                  <a:srgbClr val="EF1150"/>
                </a:solidFill>
              </a:rPr>
              <a:t>tego typu reklam w programach dla dzieci.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54661" y="996735"/>
            <a:ext cx="3354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575F6D"/>
                </a:solidFill>
              </a:rPr>
              <a:t>Można zareklamować produkt nie reklamując samego produktu.</a:t>
            </a:r>
          </a:p>
        </p:txBody>
      </p:sp>
      <p:sp>
        <p:nvSpPr>
          <p:cNvPr id="2" name="Prostokąt 1"/>
          <p:cNvSpPr/>
          <p:nvPr/>
        </p:nvSpPr>
        <p:spPr>
          <a:xfrm>
            <a:off x="4716016" y="988475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575F6D"/>
                </a:solidFill>
              </a:rPr>
              <a:t>Wystarczy</a:t>
            </a:r>
          </a:p>
          <a:p>
            <a:r>
              <a:rPr lang="pl-PL" sz="2400" dirty="0">
                <a:solidFill>
                  <a:srgbClr val="575F6D"/>
                </a:solidFill>
              </a:rPr>
              <a:t>dobrze zbudowana</a:t>
            </a:r>
          </a:p>
          <a:p>
            <a:r>
              <a:rPr lang="pl-PL" sz="2400" dirty="0">
                <a:solidFill>
                  <a:srgbClr val="575F6D"/>
                </a:solidFill>
              </a:rPr>
              <a:t>świadomość marki</a:t>
            </a:r>
          </a:p>
        </p:txBody>
      </p:sp>
      <p:cxnSp>
        <p:nvCxnSpPr>
          <p:cNvPr id="10" name="Łącznik prosty ze strzałką 9"/>
          <p:cNvCxnSpPr>
            <a:endCxn id="2" idx="1"/>
          </p:cNvCxnSpPr>
          <p:nvPr/>
        </p:nvCxnSpPr>
        <p:spPr>
          <a:xfrm flipV="1">
            <a:off x="3779912" y="1588640"/>
            <a:ext cx="936104" cy="8261"/>
          </a:xfrm>
          <a:prstGeom prst="straightConnector1">
            <a:avLst/>
          </a:prstGeom>
          <a:ln w="57150">
            <a:solidFill>
              <a:schemeClr val="tx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9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Programy uniwersalne    -    9 programów</a:t>
            </a:r>
          </a:p>
        </p:txBody>
      </p:sp>
      <p:grpSp>
        <p:nvGrpSpPr>
          <p:cNvPr id="21" name="Grupa 20"/>
          <p:cNvGrpSpPr/>
          <p:nvPr/>
        </p:nvGrpSpPr>
        <p:grpSpPr>
          <a:xfrm>
            <a:off x="539553" y="1619675"/>
            <a:ext cx="2268001" cy="1231107"/>
            <a:chOff x="490395" y="889016"/>
            <a:chExt cx="2268001" cy="1231107"/>
          </a:xfrm>
        </p:grpSpPr>
        <p:sp>
          <p:nvSpPr>
            <p:cNvPr id="7" name="pole tekstowe 6"/>
            <p:cNvSpPr txBox="1"/>
            <p:nvPr/>
          </p:nvSpPr>
          <p:spPr>
            <a:xfrm>
              <a:off x="490396" y="1289126"/>
              <a:ext cx="2268000" cy="83099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F34778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TVP1</a:t>
              </a:r>
            </a:p>
            <a:p>
              <a:pPr algn="ctr"/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TVP2</a:t>
              </a: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90395" y="889016"/>
              <a:ext cx="2268000" cy="369332"/>
            </a:xfrm>
            <a:prstGeom prst="rect">
              <a:avLst/>
            </a:prstGeom>
            <a:solidFill>
              <a:srgbClr val="F34778"/>
            </a:solidFill>
            <a:ln w="12700">
              <a:solidFill>
                <a:srgbClr val="F3477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+mj-lt"/>
                </a:rPr>
                <a:t>TVP S.A.</a:t>
              </a:r>
              <a:endParaRPr lang="pl-PL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2699792" y="3105411"/>
            <a:ext cx="2376264" cy="1713488"/>
            <a:chOff x="3275857" y="641306"/>
            <a:chExt cx="2376264" cy="1713488"/>
          </a:xfrm>
        </p:grpSpPr>
        <p:sp>
          <p:nvSpPr>
            <p:cNvPr id="11" name="pole tekstowe 10"/>
            <p:cNvSpPr txBox="1"/>
            <p:nvPr/>
          </p:nvSpPr>
          <p:spPr>
            <a:xfrm>
              <a:off x="3275857" y="1130794"/>
              <a:ext cx="2376263" cy="1224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F34778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Polsat</a:t>
              </a:r>
            </a:p>
            <a:p>
              <a:pPr algn="ctr"/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TV4</a:t>
              </a:r>
            </a:p>
            <a:p>
              <a:pPr algn="ctr"/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TV6</a:t>
              </a: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3275857" y="641306"/>
              <a:ext cx="2376264" cy="432000"/>
            </a:xfrm>
            <a:prstGeom prst="rect">
              <a:avLst/>
            </a:prstGeom>
            <a:solidFill>
              <a:srgbClr val="F34778"/>
            </a:solidFill>
            <a:ln w="12700">
              <a:solidFill>
                <a:srgbClr val="F3477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>
                  <a:latin typeface="+mj-lt"/>
                </a:rPr>
                <a:t>Telewizja Polsat Sp. z o.o.</a:t>
              </a:r>
              <a:endParaRPr lang="pl-PL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6516216" y="2920745"/>
            <a:ext cx="2268001" cy="1231107"/>
            <a:chOff x="2483768" y="3723878"/>
            <a:chExt cx="2268001" cy="1231107"/>
          </a:xfrm>
        </p:grpSpPr>
        <p:sp>
          <p:nvSpPr>
            <p:cNvPr id="13" name="pole tekstowe 12"/>
            <p:cNvSpPr txBox="1"/>
            <p:nvPr/>
          </p:nvSpPr>
          <p:spPr>
            <a:xfrm>
              <a:off x="2483769" y="4123988"/>
              <a:ext cx="2268000" cy="83099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F34778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TVN</a:t>
              </a:r>
            </a:p>
            <a:p>
              <a:pPr algn="ctr"/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TVN 7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2483768" y="3723878"/>
              <a:ext cx="2268000" cy="369332"/>
            </a:xfrm>
            <a:prstGeom prst="rect">
              <a:avLst/>
            </a:prstGeom>
            <a:solidFill>
              <a:srgbClr val="F34778"/>
            </a:solidFill>
            <a:ln w="12700">
              <a:solidFill>
                <a:srgbClr val="F3477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+mj-lt"/>
                </a:rPr>
                <a:t>TVN S.A.</a:t>
              </a:r>
              <a:endParaRPr lang="pl-PL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4788024" y="1419622"/>
            <a:ext cx="2268001" cy="1231106"/>
            <a:chOff x="3923928" y="1867639"/>
            <a:chExt cx="2268001" cy="1231106"/>
          </a:xfrm>
        </p:grpSpPr>
        <p:sp>
          <p:nvSpPr>
            <p:cNvPr id="15" name="pole tekstowe 14"/>
            <p:cNvSpPr txBox="1"/>
            <p:nvPr/>
          </p:nvSpPr>
          <p:spPr>
            <a:xfrm>
              <a:off x="3923929" y="2267748"/>
              <a:ext cx="2268000" cy="83099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F34778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TV Puls</a:t>
              </a:r>
            </a:p>
            <a:p>
              <a:pPr algn="ctr"/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Puls2</a:t>
              </a: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3923928" y="1867639"/>
              <a:ext cx="2268000" cy="369332"/>
            </a:xfrm>
            <a:prstGeom prst="rect">
              <a:avLst/>
            </a:prstGeom>
            <a:solidFill>
              <a:srgbClr val="F34778"/>
            </a:solidFill>
            <a:ln w="12700">
              <a:solidFill>
                <a:srgbClr val="F3477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>
                  <a:latin typeface="+mj-lt"/>
                </a:rPr>
                <a:t>Telewizja Puls Sp. z o.o</a:t>
              </a:r>
              <a:r>
                <a:rPr lang="pl-PL" dirty="0">
                  <a:latin typeface="+mj-lt"/>
                </a:rPr>
                <a:t>. </a:t>
              </a:r>
              <a:endParaRPr lang="pl-PL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8" name="pole tekstowe 27"/>
          <p:cNvSpPr txBox="1"/>
          <p:nvPr/>
        </p:nvSpPr>
        <p:spPr>
          <a:xfrm>
            <a:off x="1889830" y="658892"/>
            <a:ext cx="536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Sygnatariusze porozumienia</a:t>
            </a:r>
          </a:p>
        </p:txBody>
      </p:sp>
    </p:spTree>
    <p:extLst>
      <p:ext uri="{BB962C8B-B14F-4D97-AF65-F5344CB8AC3E}">
        <p14:creationId xmlns:p14="http://schemas.microsoft.com/office/powerpoint/2010/main" val="415530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Programy uniwersalne    -    9 programów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6455221" y="1532860"/>
            <a:ext cx="2268001" cy="864000"/>
            <a:chOff x="3923928" y="1867639"/>
            <a:chExt cx="2268001" cy="861774"/>
          </a:xfrm>
        </p:grpSpPr>
        <p:sp>
          <p:nvSpPr>
            <p:cNvPr id="6" name="pole tekstowe 5"/>
            <p:cNvSpPr txBox="1"/>
            <p:nvPr/>
          </p:nvSpPr>
          <p:spPr>
            <a:xfrm>
              <a:off x="3923929" y="2267748"/>
              <a:ext cx="2268000" cy="46166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6E84B4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chemeClr val="accent6">
                      <a:lumMod val="50000"/>
                    </a:schemeClr>
                  </a:solidFill>
                </a:rPr>
                <a:t>1 504 937</a:t>
              </a: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3923928" y="1867639"/>
              <a:ext cx="2268000" cy="360000"/>
            </a:xfrm>
            <a:prstGeom prst="rect">
              <a:avLst/>
            </a:prstGeom>
            <a:solidFill>
              <a:srgbClr val="6E84B4"/>
            </a:solidFill>
            <a:ln w="12700">
              <a:solidFill>
                <a:srgbClr val="6E84B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>
                  <a:latin typeface="+mj-lt"/>
                </a:rPr>
                <a:t>liczba reklam ogółem</a:t>
              </a:r>
              <a:endParaRPr lang="pl-PL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6455222" y="3748969"/>
            <a:ext cx="2268000" cy="1136572"/>
            <a:chOff x="6444206" y="2612399"/>
            <a:chExt cx="2268000" cy="1136572"/>
          </a:xfrm>
        </p:grpSpPr>
        <p:sp>
          <p:nvSpPr>
            <p:cNvPr id="9" name="pole tekstowe 8"/>
            <p:cNvSpPr txBox="1"/>
            <p:nvPr/>
          </p:nvSpPr>
          <p:spPr>
            <a:xfrm>
              <a:off x="6444206" y="3287306"/>
              <a:ext cx="2268000" cy="46166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F34778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chemeClr val="accent6">
                      <a:lumMod val="50000"/>
                    </a:schemeClr>
                  </a:solidFill>
                </a:rPr>
                <a:t>658 160</a:t>
              </a: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6444206" y="2612399"/>
              <a:ext cx="2268000" cy="630000"/>
            </a:xfrm>
            <a:prstGeom prst="rect">
              <a:avLst/>
            </a:prstGeom>
            <a:solidFill>
              <a:srgbClr val="F34778"/>
            </a:solidFill>
            <a:ln w="12700">
              <a:solidFill>
                <a:srgbClr val="F3477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>
                  <a:latin typeface="+mj-lt"/>
                </a:rPr>
                <a:t>produkty żywnościowe </a:t>
              </a:r>
            </a:p>
            <a:p>
              <a:pPr algn="ctr"/>
              <a:r>
                <a:rPr lang="pl-PL" sz="1600" dirty="0">
                  <a:latin typeface="+mj-lt"/>
                </a:rPr>
                <a:t>liczba reklam</a:t>
              </a:r>
              <a:endParaRPr lang="pl-PL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6455225" y="2681165"/>
            <a:ext cx="2268001" cy="861774"/>
            <a:chOff x="3923928" y="1867639"/>
            <a:chExt cx="2268001" cy="861774"/>
          </a:xfrm>
        </p:grpSpPr>
        <p:sp>
          <p:nvSpPr>
            <p:cNvPr id="13" name="pole tekstowe 12"/>
            <p:cNvSpPr txBox="1"/>
            <p:nvPr/>
          </p:nvSpPr>
          <p:spPr>
            <a:xfrm>
              <a:off x="3923929" y="2267748"/>
              <a:ext cx="2268000" cy="46166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6E84B4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chemeClr val="accent6">
                      <a:lumMod val="50000"/>
                    </a:schemeClr>
                  </a:solidFill>
                </a:rPr>
                <a:t>8 710 </a:t>
              </a:r>
              <a:r>
                <a:rPr lang="pl-PL" sz="2000" b="1" dirty="0">
                  <a:solidFill>
                    <a:schemeClr val="accent6">
                      <a:lumMod val="50000"/>
                    </a:schemeClr>
                  </a:solidFill>
                </a:rPr>
                <a:t>godz.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3923928" y="1867639"/>
              <a:ext cx="2268000" cy="369332"/>
            </a:xfrm>
            <a:prstGeom prst="rect">
              <a:avLst/>
            </a:prstGeom>
            <a:solidFill>
              <a:srgbClr val="6E84B4"/>
            </a:solidFill>
            <a:ln w="12700">
              <a:solidFill>
                <a:srgbClr val="6E84B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+mj-lt"/>
                </a:rPr>
                <a:t>łączny czas reklam</a:t>
              </a:r>
              <a:endParaRPr lang="pl-PL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6156176" y="84355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2019 II p. + 2020 I p.</a:t>
            </a:r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848018"/>
              </p:ext>
            </p:extLst>
          </p:nvPr>
        </p:nvGraphicFramePr>
        <p:xfrm>
          <a:off x="107504" y="538956"/>
          <a:ext cx="5688632" cy="448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14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-33590"/>
            <a:ext cx="9144000" cy="483517"/>
          </a:xfrm>
        </p:spPr>
        <p:txBody>
          <a:bodyPr>
            <a:normAutofit/>
          </a:bodyPr>
          <a:lstStyle/>
          <a:p>
            <a:r>
              <a:rPr lang="pl-PL" sz="2200" dirty="0"/>
              <a:t>Reklamy przy audycjach dla dzieci – </a:t>
            </a:r>
            <a:r>
              <a:rPr lang="pl-PL" sz="2200" dirty="0" err="1"/>
              <a:t>programY</a:t>
            </a:r>
            <a:r>
              <a:rPr lang="pl-PL" sz="2200" dirty="0"/>
              <a:t> </a:t>
            </a:r>
            <a:r>
              <a:rPr lang="pl-PL" sz="2200" dirty="0" err="1"/>
              <a:t>uNIWERSalne</a:t>
            </a:r>
            <a:endParaRPr lang="pl-PL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389272"/>
              </p:ext>
            </p:extLst>
          </p:nvPr>
        </p:nvGraphicFramePr>
        <p:xfrm>
          <a:off x="0" y="509713"/>
          <a:ext cx="9144003" cy="4633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820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TVP1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TVP2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Polsat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TV4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TV6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TV Puls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Puls 2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TVN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TVN7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82"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Liczba audycji  dla dzieci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czekolady, wyroby czekoladowe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3555" marR="33555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dżem, marmolada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3555" marR="33555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chemeClr val="tx1"/>
                          </a:solidFill>
                          <a:effectLst/>
                        </a:rPr>
                        <a:t>nieczekoladowe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 słodycze i inne produkty cukrowe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3555" marR="33555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napoje bezalkoholowe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3555" marR="33555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chipsy i słone przekąski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3555" marR="33555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8016">
                <a:tc>
                  <a:txBody>
                    <a:bodyPr/>
                    <a:lstStyle/>
                    <a:p>
                      <a:r>
                        <a:rPr lang="pl-PL" sz="1400" dirty="0" err="1">
                          <a:solidFill>
                            <a:schemeClr val="tx1"/>
                          </a:solidFill>
                        </a:rPr>
                        <a:t>fastfood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Pięciokąt 5"/>
          <p:cNvSpPr/>
          <p:nvPr/>
        </p:nvSpPr>
        <p:spPr>
          <a:xfrm>
            <a:off x="0" y="1126435"/>
            <a:ext cx="2555776" cy="504000"/>
          </a:xfrm>
          <a:prstGeom prst="homePlate">
            <a:avLst/>
          </a:prstGeom>
          <a:solidFill>
            <a:srgbClr val="AFB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cap="all" dirty="0">
                <a:latin typeface="+mj-lt"/>
              </a:rPr>
              <a:t>liczba audycji dla dzieci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948247"/>
              </p:ext>
            </p:extLst>
          </p:nvPr>
        </p:nvGraphicFramePr>
        <p:xfrm>
          <a:off x="0" y="477226"/>
          <a:ext cx="9144003" cy="4633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80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820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TVP1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TVP2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latin typeface="+mj-lt"/>
                        </a:rPr>
                        <a:t>Polsat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TV4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TV6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TV Puls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Puls 2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TVN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+mj-lt"/>
                        </a:rPr>
                        <a:t>TVN7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82"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Liczba audycji  dla dzieci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czekolady, wyroby czekoladowe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3555" marR="33555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dżem, marmolada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3555" marR="33555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chemeClr val="tx1"/>
                          </a:solidFill>
                          <a:effectLst/>
                        </a:rPr>
                        <a:t>nieczekoladowe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 słodycze i inne produkty cukrowe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3555" marR="33555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napoje bezalkoholowe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3555" marR="33555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chipsy i słone przekąski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3555" marR="33555" marT="0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47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8016">
                <a:tc>
                  <a:txBody>
                    <a:bodyPr/>
                    <a:lstStyle/>
                    <a:p>
                      <a:r>
                        <a:rPr lang="pl-PL" sz="1400" dirty="0" err="1">
                          <a:solidFill>
                            <a:schemeClr val="tx1"/>
                          </a:solidFill>
                        </a:rPr>
                        <a:t>fastfood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7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podsumowanie – ochrona dzieci</a:t>
            </a:r>
          </a:p>
        </p:txBody>
      </p:sp>
      <p:pic>
        <p:nvPicPr>
          <p:cNvPr id="1031" name="Picture 7" descr="C:\Users\trochimczuk.KRRIT\AppData\Local\Microsoft\Windows\Temporary Internet Files\Content.IE5\ZBNHHJXM\1200px-Noto_Emoji_Pie_1f60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49" y="609891"/>
            <a:ext cx="1131590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rochimczuk.KRRIT\AppData\Local\Microsoft\Windows\Temporary Internet Files\Content.IE5\663LEBBP\201605031815_hmm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47" y="3022098"/>
            <a:ext cx="1624285" cy="162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rochimczuk.KRRIT\AppData\Local\Microsoft\Windows\Temporary Internet Files\Content.IE5\HP7686FI\Neutral_Face_Emoji_lar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44390" y="1963243"/>
            <a:ext cx="1157809" cy="11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pole tekstowe 26"/>
          <p:cNvSpPr txBox="1"/>
          <p:nvPr/>
        </p:nvSpPr>
        <p:spPr>
          <a:xfrm>
            <a:off x="5216450" y="682669"/>
            <a:ext cx="3676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EF1150"/>
                </a:solidFill>
              </a:rPr>
              <a:t>wolne od reklam słodyczy, słonych przekąsek i napojów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5650653" y="3557241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strike="sngStrike" dirty="0">
                <a:solidFill>
                  <a:srgbClr val="575F6D"/>
                </a:solidFill>
              </a:rPr>
              <a:t>regulacje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5650653" y="401890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575F6D"/>
                </a:solidFill>
              </a:rPr>
              <a:t>zadanie dla rodziny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4948829" y="1981712"/>
            <a:ext cx="4211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6E84B4"/>
                </a:solidFill>
              </a:rPr>
              <a:t>jest coś</a:t>
            </a:r>
          </a:p>
          <a:p>
            <a:pPr algn="ctr"/>
            <a:r>
              <a:rPr lang="pl-PL" sz="2000" b="1" dirty="0">
                <a:solidFill>
                  <a:srgbClr val="6E84B4"/>
                </a:solidFill>
              </a:rPr>
              <a:t>jeszcze</a:t>
            </a:r>
          </a:p>
          <a:p>
            <a:pPr algn="ctr"/>
            <a:r>
              <a:rPr lang="pl-PL" sz="2000" b="1" dirty="0">
                <a:solidFill>
                  <a:srgbClr val="6E84B4"/>
                </a:solidFill>
              </a:rPr>
              <a:t>do zrobienia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317918" y="913501"/>
            <a:ext cx="2268000" cy="612000"/>
          </a:xfrm>
          <a:prstGeom prst="rect">
            <a:avLst/>
          </a:prstGeom>
          <a:solidFill>
            <a:srgbClr val="F34778"/>
          </a:solidFill>
          <a:ln w="12700">
            <a:solidFill>
              <a:srgbClr val="F3477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cap="all" dirty="0">
                <a:latin typeface="+mj-lt"/>
              </a:rPr>
              <a:t>Programy dla dzieci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317918" y="2008460"/>
            <a:ext cx="2268000" cy="1152000"/>
          </a:xfrm>
          <a:prstGeom prst="rect">
            <a:avLst/>
          </a:prstGeom>
          <a:solidFill>
            <a:srgbClr val="6E84B4"/>
          </a:solidFill>
          <a:ln w="12700">
            <a:solidFill>
              <a:srgbClr val="6E84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cap="all" dirty="0">
                <a:latin typeface="+mj-lt"/>
              </a:rPr>
              <a:t>Audycje dla dzieci</a:t>
            </a:r>
          </a:p>
          <a:p>
            <a:pPr algn="ctr"/>
            <a:r>
              <a:rPr lang="pl-PL" cap="all" dirty="0">
                <a:latin typeface="+mj-lt"/>
              </a:rPr>
              <a:t>w programach</a:t>
            </a:r>
          </a:p>
          <a:p>
            <a:pPr algn="ctr"/>
            <a:r>
              <a:rPr lang="pl-PL" cap="all" dirty="0">
                <a:latin typeface="+mj-lt"/>
              </a:rPr>
              <a:t>uniwersalnych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317918" y="3653611"/>
            <a:ext cx="2268000" cy="646331"/>
          </a:xfrm>
          <a:prstGeom prst="rect">
            <a:avLst/>
          </a:prstGeom>
          <a:solidFill>
            <a:srgbClr val="575F6D"/>
          </a:solidFill>
          <a:ln w="12700">
            <a:solidFill>
              <a:srgbClr val="575F6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cap="all" dirty="0">
                <a:latin typeface="+mj-lt"/>
              </a:rPr>
              <a:t>Inne audycje</a:t>
            </a:r>
          </a:p>
          <a:p>
            <a:pPr algn="ctr"/>
            <a:r>
              <a:rPr lang="pl-PL" cap="all" dirty="0">
                <a:latin typeface="+mj-lt"/>
              </a:rPr>
              <a:t>inne reklamy</a:t>
            </a:r>
          </a:p>
        </p:txBody>
      </p:sp>
    </p:spTree>
    <p:extLst>
      <p:ext uri="{BB962C8B-B14F-4D97-AF65-F5344CB8AC3E}">
        <p14:creationId xmlns:p14="http://schemas.microsoft.com/office/powerpoint/2010/main" val="406889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D50FFB98-584C-4C69-9125-F9D937F429A5}"/>
              </a:ext>
            </a:extLst>
          </p:cNvPr>
          <p:cNvSpPr txBox="1">
            <a:spLocks/>
          </p:cNvSpPr>
          <p:nvPr/>
        </p:nvSpPr>
        <p:spPr>
          <a:xfrm>
            <a:off x="0" y="1131590"/>
            <a:ext cx="9144000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F347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/>
              <a:t>Dziękuję</a:t>
            </a:r>
            <a:r>
              <a:rPr lang="pl-PL" sz="4400" b="1" dirty="0">
                <a:solidFill>
                  <a:srgbClr val="C00000"/>
                </a:solidFill>
              </a:rPr>
              <a:t> </a:t>
            </a:r>
            <a:r>
              <a:rPr lang="pl-PL" sz="4400" b="1" dirty="0"/>
              <a:t>za</a:t>
            </a:r>
            <a:r>
              <a:rPr lang="pl-PL" sz="4400" b="1" dirty="0">
                <a:solidFill>
                  <a:srgbClr val="C00000"/>
                </a:solidFill>
              </a:rPr>
              <a:t> </a:t>
            </a:r>
            <a:r>
              <a:rPr lang="pl-PL" sz="4400" b="1" dirty="0"/>
              <a:t>Uwagę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C01D0B-A247-45E9-A080-6E1E132A7462}"/>
              </a:ext>
            </a:extLst>
          </p:cNvPr>
          <p:cNvSpPr txBox="1"/>
          <p:nvPr/>
        </p:nvSpPr>
        <p:spPr>
          <a:xfrm>
            <a:off x="1581148" y="2571750"/>
            <a:ext cx="646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prstClr val="white"/>
                </a:solidFill>
                <a:latin typeface="Myriad Pro Cond"/>
                <a:cs typeface="Arial"/>
                <a:sym typeface="Arial"/>
              </a:rPr>
              <a:t>dr Agnieszka Wąsowska, Dyrektor Departamentu Monitoringu Biura KRRiT</a:t>
            </a:r>
          </a:p>
          <a:p>
            <a:pPr algn="ctr"/>
            <a:r>
              <a:rPr lang="pl-PL" dirty="0">
                <a:solidFill>
                  <a:prstClr val="white"/>
                </a:solidFill>
                <a:latin typeface="Myriad Pro Cond"/>
                <a:cs typeface="Arial"/>
                <a:sym typeface="Arial"/>
              </a:rPr>
              <a:t>agnieszka.wasowska@krrit.gov.pl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1C049B2-80B8-4348-A936-2C6C45FEE67E}"/>
              </a:ext>
            </a:extLst>
          </p:cNvPr>
          <p:cNvSpPr txBox="1"/>
          <p:nvPr/>
        </p:nvSpPr>
        <p:spPr>
          <a:xfrm>
            <a:off x="1458278" y="3515436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prstClr val="white"/>
                </a:solidFill>
                <a:latin typeface="Myriad Pro Cond"/>
                <a:cs typeface="Arial"/>
                <a:sym typeface="Arial"/>
              </a:rPr>
              <a:t>Opracowanie prezentacji:</a:t>
            </a:r>
          </a:p>
          <a:p>
            <a:pPr algn="ctr"/>
            <a:r>
              <a:rPr lang="pl-PL" sz="1400" dirty="0">
                <a:solidFill>
                  <a:prstClr val="white"/>
                </a:solidFill>
                <a:latin typeface="Myriad Pro Cond"/>
                <a:cs typeface="Arial"/>
                <a:sym typeface="Arial"/>
              </a:rPr>
              <a:t>Monika Trochimczuk, Główny Specjalista w Departamencie Monitoringu Biura KRRiT, monika.trochimczuk@krrit.gov.pl</a:t>
            </a:r>
          </a:p>
          <a:p>
            <a:pPr algn="ctr"/>
            <a:r>
              <a:rPr lang="pl-PL" sz="1400" dirty="0">
                <a:solidFill>
                  <a:prstClr val="white"/>
                </a:solidFill>
                <a:latin typeface="Myriad Pro Cond"/>
                <a:cs typeface="Arial"/>
                <a:sym typeface="Arial"/>
              </a:rPr>
              <a:t>Rafał Świątek, Inspektor  w Departamencie Monitoringu Biura KRRiT, rafal.swiatek@krrit.gov.pl</a:t>
            </a:r>
          </a:p>
          <a:p>
            <a:pPr algn="ctr">
              <a:buFont typeface="Arial"/>
              <a:buNone/>
            </a:pPr>
            <a:r>
              <a:rPr lang="pl-PL" sz="1400" dirty="0">
                <a:solidFill>
                  <a:prstClr val="white"/>
                </a:solidFill>
                <a:latin typeface="Myriad Pro Cond"/>
                <a:cs typeface="Arial"/>
                <a:sym typeface="Arial"/>
              </a:rPr>
              <a:t>Marek Krawczyk, Starszy Specjalista w Departamencie Monitoringu Biura KRRiT marek.krawczyk@krrit.gov.pl</a:t>
            </a:r>
          </a:p>
          <a:p>
            <a:pPr algn="ctr"/>
            <a:endParaRPr lang="pl-PL" sz="1400" dirty="0">
              <a:solidFill>
                <a:prstClr val="white"/>
              </a:solidFill>
              <a:latin typeface="Myriad Pro Cond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74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ustawa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436623" y="700767"/>
            <a:ext cx="8274416" cy="1806218"/>
            <a:chOff x="858600" y="522305"/>
            <a:chExt cx="8274416" cy="1569928"/>
          </a:xfrm>
        </p:grpSpPr>
        <p:sp>
          <p:nvSpPr>
            <p:cNvPr id="10" name="pole tekstowe 9"/>
            <p:cNvSpPr txBox="1"/>
            <p:nvPr/>
          </p:nvSpPr>
          <p:spPr>
            <a:xfrm>
              <a:off x="873247" y="941926"/>
              <a:ext cx="8259769" cy="115030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rgbClr val="6E84B4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rgbClr val="878BA1"/>
                  </a:solidFill>
                </a:rPr>
                <a:t>Audycjom dla dzieci nie powinny towarzyszyć przekazy handlowe dotyczące artykułów spożywczych lub napojów zawierających składniki, których obecność w nadmiernych ilościach w codziennej diecie jest niewskazana.</a:t>
              </a: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858600" y="522305"/>
              <a:ext cx="3240360" cy="321016"/>
            </a:xfrm>
            <a:prstGeom prst="rect">
              <a:avLst/>
            </a:prstGeom>
            <a:solidFill>
              <a:srgbClr val="6E84B4"/>
            </a:solidFill>
            <a:ln w="6350">
              <a:solidFill>
                <a:srgbClr val="6E84B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chemeClr val="tx1">
                      <a:lumMod val="95000"/>
                    </a:schemeClr>
                  </a:solidFill>
                </a:rPr>
                <a:t>Art. 16b ust. 3a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432962" y="2670701"/>
            <a:ext cx="8278077" cy="2358613"/>
            <a:chOff x="858600" y="522305"/>
            <a:chExt cx="8278077" cy="2358613"/>
          </a:xfrm>
        </p:grpSpPr>
        <p:sp>
          <p:nvSpPr>
            <p:cNvPr id="15" name="pole tekstowe 14"/>
            <p:cNvSpPr txBox="1"/>
            <p:nvPr/>
          </p:nvSpPr>
          <p:spPr>
            <a:xfrm>
              <a:off x="873247" y="941926"/>
              <a:ext cx="8263430" cy="193899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rgbClr val="F34778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rgbClr val="878BA1"/>
                  </a:solidFill>
                </a:rPr>
                <a:t>Krajowa Rada […] może określić […] 1) rodzaje artykułów spożywczych lub napojów zawierających składniki, których obecność w nadmiernych ilościach w codziennej diecie jest niewskazana, 2) sposób umieszczania w programach przekazów handlowych dotyczących tych artykułów […] </a:t>
              </a:r>
              <a:r>
                <a:rPr lang="pl-PL" sz="2000" dirty="0">
                  <a:solidFill>
                    <a:srgbClr val="B40C3C"/>
                  </a:solidFill>
                </a:rPr>
                <a:t>dążąc do zachęcenia nadawców do przeciwdziałania promowaniu niezdrowego odżywiania wśród dzieci </a:t>
              </a:r>
              <a:r>
                <a:rPr lang="pl-PL" sz="2000" dirty="0">
                  <a:solidFill>
                    <a:srgbClr val="878BA1"/>
                  </a:solidFill>
                </a:rPr>
                <a:t>[…]</a:t>
              </a: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858600" y="522305"/>
              <a:ext cx="3240360" cy="369332"/>
            </a:xfrm>
            <a:prstGeom prst="rect">
              <a:avLst/>
            </a:prstGeom>
            <a:solidFill>
              <a:srgbClr val="F34778"/>
            </a:solidFill>
            <a:ln w="6350">
              <a:solidFill>
                <a:srgbClr val="F3477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chemeClr val="tx1">
                      <a:lumMod val="95000"/>
                    </a:schemeClr>
                  </a:solidFill>
                </a:rPr>
                <a:t>Art. 16b ust. 3b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1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samoregulacja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06704" y="996865"/>
            <a:ext cx="3024336" cy="384259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ATM Grupa S.A.</a:t>
            </a:r>
          </a:p>
          <a:p>
            <a:pPr>
              <a:lnSpc>
                <a:spcPct val="125000"/>
              </a:lnSpc>
            </a:pP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Canal+ Polska S.A.</a:t>
            </a:r>
          </a:p>
          <a:p>
            <a:pPr>
              <a:lnSpc>
                <a:spcPct val="125000"/>
              </a:lnSpc>
            </a:pPr>
            <a:r>
              <a:rPr lang="pl-PL" sz="1400" b="1" dirty="0" err="1">
                <a:solidFill>
                  <a:schemeClr val="accent6">
                    <a:lumMod val="50000"/>
                  </a:schemeClr>
                </a:solidFill>
              </a:rPr>
              <a:t>Lemon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400" b="1" dirty="0" err="1">
                <a:solidFill>
                  <a:schemeClr val="accent6">
                    <a:lumMod val="50000"/>
                  </a:schemeClr>
                </a:solidFill>
              </a:rPr>
              <a:t>Records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 sp. z o.o.</a:t>
            </a:r>
          </a:p>
          <a:p>
            <a:pPr>
              <a:lnSpc>
                <a:spcPct val="125000"/>
              </a:lnSpc>
            </a:pP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Music TV sp. z o.o.</a:t>
            </a:r>
          </a:p>
          <a:p>
            <a:pPr>
              <a:lnSpc>
                <a:spcPct val="125000"/>
              </a:lnSpc>
            </a:pPr>
            <a:r>
              <a:rPr lang="pl-PL" sz="1400" b="1" dirty="0" err="1">
                <a:solidFill>
                  <a:schemeClr val="accent6">
                    <a:lumMod val="50000"/>
                  </a:schemeClr>
                </a:solidFill>
              </a:rPr>
              <a:t>Stavka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 sp. z o.o.</a:t>
            </a:r>
          </a:p>
          <a:p>
            <a:pPr>
              <a:lnSpc>
                <a:spcPct val="125000"/>
              </a:lnSpc>
            </a:pPr>
            <a:r>
              <a:rPr lang="pl-PL" sz="1400" b="1" dirty="0" err="1">
                <a:solidFill>
                  <a:schemeClr val="accent6">
                    <a:lumMod val="50000"/>
                  </a:schemeClr>
                </a:solidFill>
              </a:rPr>
              <a:t>Superstacja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 sp. z o.o.</a:t>
            </a:r>
          </a:p>
          <a:p>
            <a:pPr>
              <a:lnSpc>
                <a:spcPct val="125000"/>
              </a:lnSpc>
            </a:pP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Telewizja Polsat sp. z o.o.</a:t>
            </a:r>
          </a:p>
          <a:p>
            <a:pPr>
              <a:lnSpc>
                <a:spcPct val="125000"/>
              </a:lnSpc>
            </a:pP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Telewizja Polska S.A.</a:t>
            </a:r>
          </a:p>
          <a:p>
            <a:pPr>
              <a:lnSpc>
                <a:spcPct val="125000"/>
              </a:lnSpc>
            </a:pP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Telewizja Puls sp. z o.o.</a:t>
            </a:r>
          </a:p>
          <a:p>
            <a:pPr>
              <a:lnSpc>
                <a:spcPct val="125000"/>
              </a:lnSpc>
            </a:pP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Telewizja Republika S.A. </a:t>
            </a:r>
          </a:p>
          <a:p>
            <a:pPr>
              <a:lnSpc>
                <a:spcPct val="125000"/>
              </a:lnSpc>
            </a:pP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The Walt Disney Company</a:t>
            </a:r>
          </a:p>
          <a:p>
            <a:pPr>
              <a:lnSpc>
                <a:spcPct val="125000"/>
              </a:lnSpc>
            </a:pP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TVN S.A.</a:t>
            </a:r>
          </a:p>
          <a:p>
            <a:pPr>
              <a:lnSpc>
                <a:spcPct val="125000"/>
              </a:lnSpc>
            </a:pP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TVS sp. z o.o.</a:t>
            </a:r>
          </a:p>
          <a:p>
            <a:pPr>
              <a:lnSpc>
                <a:spcPct val="125000"/>
              </a:lnSpc>
            </a:pP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VIMN Poland sp. z o.o.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203848" y="627533"/>
            <a:ext cx="3024336" cy="369332"/>
          </a:xfrm>
          <a:prstGeom prst="rect">
            <a:avLst/>
          </a:prstGeom>
          <a:solidFill>
            <a:srgbClr val="F9A1BA"/>
          </a:solidFill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Nadawcy telewizyjni</a:t>
            </a:r>
          </a:p>
        </p:txBody>
      </p:sp>
      <p:sp>
        <p:nvSpPr>
          <p:cNvPr id="2" name="Prostokąt 1"/>
          <p:cNvSpPr/>
          <p:nvPr/>
        </p:nvSpPr>
        <p:spPr>
          <a:xfrm>
            <a:off x="323528" y="673698"/>
            <a:ext cx="2548031" cy="646331"/>
          </a:xfrm>
          <a:prstGeom prst="rect">
            <a:avLst/>
          </a:prstGeom>
          <a:solidFill>
            <a:srgbClr val="CDD4E5"/>
          </a:solidFill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Krajowa Rada Radiofonii i Telewizji</a:t>
            </a:r>
          </a:p>
        </p:txBody>
      </p:sp>
      <p:sp>
        <p:nvSpPr>
          <p:cNvPr id="8" name="Prostokąt 7"/>
          <p:cNvSpPr/>
          <p:nvPr/>
        </p:nvSpPr>
        <p:spPr>
          <a:xfrm>
            <a:off x="355576" y="1817753"/>
            <a:ext cx="2548031" cy="90000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Związek Stowarzyszeń Rada Reklamy</a:t>
            </a:r>
          </a:p>
        </p:txBody>
      </p:sp>
      <p:sp>
        <p:nvSpPr>
          <p:cNvPr id="9" name="Prostokąt 8"/>
          <p:cNvSpPr/>
          <p:nvPr/>
        </p:nvSpPr>
        <p:spPr>
          <a:xfrm>
            <a:off x="288845" y="2998531"/>
            <a:ext cx="2548031" cy="900000"/>
          </a:xfrm>
          <a:prstGeom prst="rect">
            <a:avLst/>
          </a:prstGeom>
          <a:solidFill>
            <a:srgbClr val="A9B6D3"/>
          </a:solidFill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Polska Federacja Producentów Żywności</a:t>
            </a:r>
            <a:endParaRPr lang="pl-PL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65749" y="4160949"/>
            <a:ext cx="254803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Instytut Żywności</a:t>
            </a:r>
          </a:p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i Żywienia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03798"/>
            <a:ext cx="2155962" cy="205892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628798" y="2271829"/>
            <a:ext cx="211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i="1" dirty="0">
                <a:noFill/>
              </a:rPr>
              <a:t>Porozumienie nadawców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638629" y="978282"/>
            <a:ext cx="210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cap="all" dirty="0"/>
              <a:t>podstawą są: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628798" y="1512949"/>
            <a:ext cx="210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>
                <a:noFill/>
              </a:rPr>
              <a:t>kryteria żywieniowe</a:t>
            </a:r>
          </a:p>
        </p:txBody>
      </p:sp>
    </p:spTree>
    <p:extLst>
      <p:ext uri="{BB962C8B-B14F-4D97-AF65-F5344CB8AC3E}">
        <p14:creationId xmlns:p14="http://schemas.microsoft.com/office/powerpoint/2010/main" val="14799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E84B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0C3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" grpId="0" animBg="1"/>
      <p:bldP spid="8" grpId="0" animBg="1"/>
      <p:bldP spid="9" grpId="0" animBg="1"/>
      <p:bldP spid="10" grpId="0" animBg="1"/>
      <p:bldP spid="4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Kryteria żywieniowe - przykład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575651" y="2473354"/>
            <a:ext cx="1800000" cy="1181673"/>
          </a:xfrm>
          <a:prstGeom prst="rect">
            <a:avLst/>
          </a:prstGeom>
          <a:solidFill>
            <a:schemeClr val="tx1">
              <a:lumMod val="85000"/>
            </a:schemeClr>
          </a:solidFill>
          <a:ln w="28575">
            <a:noFill/>
          </a:ln>
          <a:effectLst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pl-PL" b="1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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 607 kcal/100 g</a:t>
            </a:r>
          </a:p>
          <a:p>
            <a:pPr algn="ctr"/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lub</a:t>
            </a:r>
          </a:p>
          <a:p>
            <a:pPr algn="ctr"/>
            <a:r>
              <a:rPr lang="pl-PL" b="1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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 566 kcal/100 ml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75651" y="1395730"/>
            <a:ext cx="1799999" cy="1077218"/>
          </a:xfrm>
          <a:prstGeom prst="rect">
            <a:avLst/>
          </a:prstGeom>
          <a:solidFill>
            <a:schemeClr val="tx1">
              <a:lumMod val="65000"/>
            </a:scheme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pl-PL" sz="1600" b="1" cap="all" dirty="0"/>
              <a:t>Wartość kaloryczna</a:t>
            </a:r>
          </a:p>
          <a:p>
            <a:pPr algn="ctr"/>
            <a:r>
              <a:rPr lang="pl-PL" sz="1600" b="1" cap="all" dirty="0"/>
              <a:t>(kcal/100 g</a:t>
            </a:r>
          </a:p>
          <a:p>
            <a:pPr algn="ctr"/>
            <a:r>
              <a:rPr lang="pl-PL" sz="1600" b="1" cap="all" dirty="0"/>
              <a:t>lub 100 ml)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2594128" y="2459330"/>
            <a:ext cx="1800000" cy="1181673"/>
          </a:xfrm>
          <a:prstGeom prst="rect">
            <a:avLst/>
          </a:prstGeom>
          <a:solidFill>
            <a:schemeClr val="tx1">
              <a:lumMod val="85000"/>
            </a:schemeClr>
          </a:solidFill>
          <a:ln w="28575"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b="1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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 750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594128" y="1381706"/>
            <a:ext cx="1799999" cy="1077218"/>
          </a:xfrm>
          <a:prstGeom prst="rect">
            <a:avLst/>
          </a:prstGeom>
          <a:solidFill>
            <a:schemeClr val="tx1">
              <a:lumMod val="65000"/>
            </a:scheme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pl-PL" sz="1600" b="1" cap="all" dirty="0"/>
              <a:t>sód</a:t>
            </a:r>
          </a:p>
          <a:p>
            <a:pPr algn="ctr"/>
            <a:r>
              <a:rPr lang="pl-PL" sz="1600" b="1" cap="all" dirty="0"/>
              <a:t>(mg/100 g</a:t>
            </a:r>
          </a:p>
          <a:p>
            <a:pPr algn="ctr"/>
            <a:r>
              <a:rPr lang="pl-PL" sz="1600" b="1" cap="all" dirty="0"/>
              <a:t>lub</a:t>
            </a:r>
          </a:p>
          <a:p>
            <a:pPr algn="ctr"/>
            <a:r>
              <a:rPr lang="pl-PL" sz="1600" b="1" cap="all" dirty="0"/>
              <a:t>100 ml)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4680107" y="2468715"/>
            <a:ext cx="1800000" cy="1181673"/>
          </a:xfrm>
          <a:prstGeom prst="rect">
            <a:avLst/>
          </a:prstGeom>
          <a:solidFill>
            <a:schemeClr val="tx1">
              <a:lumMod val="85000"/>
            </a:schemeClr>
          </a:solidFill>
          <a:ln w="28575"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b="1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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 33% tłuszczu</a:t>
            </a:r>
          </a:p>
          <a:p>
            <a:pPr algn="ctr"/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ogółem jest SFA</a:t>
            </a:r>
          </a:p>
          <a:p>
            <a:pPr algn="ctr"/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(w tym TFA)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680107" y="1391091"/>
            <a:ext cx="1799999" cy="1077218"/>
          </a:xfrm>
          <a:prstGeom prst="rect">
            <a:avLst/>
          </a:prstGeom>
          <a:solidFill>
            <a:schemeClr val="tx1">
              <a:lumMod val="65000"/>
            </a:scheme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pl-PL" sz="1600" b="1" cap="all" dirty="0"/>
              <a:t>Tłuszcze</a:t>
            </a:r>
          </a:p>
          <a:p>
            <a:pPr algn="ctr"/>
            <a:r>
              <a:rPr lang="pl-PL" sz="1600" b="1" cap="all" dirty="0"/>
              <a:t>nasycone</a:t>
            </a:r>
          </a:p>
          <a:p>
            <a:pPr algn="ctr"/>
            <a:r>
              <a:rPr lang="pl-PL" sz="1600" b="1" cap="all" dirty="0"/>
              <a:t>(g/100g</a:t>
            </a:r>
          </a:p>
          <a:p>
            <a:pPr algn="ctr"/>
            <a:r>
              <a:rPr lang="pl-PL" sz="1600" b="1" cap="all" dirty="0"/>
              <a:t>LUB 100 ml)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768339" y="2459330"/>
            <a:ext cx="1800000" cy="1181673"/>
          </a:xfrm>
          <a:prstGeom prst="rect">
            <a:avLst/>
          </a:prstGeom>
          <a:solidFill>
            <a:schemeClr val="tx1">
              <a:lumMod val="85000"/>
            </a:schemeClr>
          </a:solidFill>
          <a:ln w="28575"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b="1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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68339" y="1381706"/>
            <a:ext cx="1799999" cy="1077218"/>
          </a:xfrm>
          <a:prstGeom prst="rect">
            <a:avLst/>
          </a:prstGeom>
          <a:solidFill>
            <a:schemeClr val="tx1">
              <a:lumMod val="65000"/>
            </a:scheme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pl-PL" sz="1600" b="1" cap="all" dirty="0"/>
              <a:t>Cukry</a:t>
            </a:r>
          </a:p>
          <a:p>
            <a:pPr algn="ctr"/>
            <a:r>
              <a:rPr lang="pl-PL" sz="1600" b="1" cap="all" dirty="0"/>
              <a:t>ogółem</a:t>
            </a:r>
          </a:p>
          <a:p>
            <a:pPr algn="ctr"/>
            <a:r>
              <a:rPr lang="pl-PL" sz="1600" b="1" cap="all" dirty="0"/>
              <a:t>(g/100g</a:t>
            </a:r>
          </a:p>
          <a:p>
            <a:pPr algn="ctr"/>
            <a:r>
              <a:rPr lang="pl-PL" sz="1600" b="1" cap="all" dirty="0"/>
              <a:t>lub 100ml)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575651" y="3809979"/>
            <a:ext cx="7992687" cy="1008000"/>
            <a:chOff x="860238" y="1131590"/>
            <a:chExt cx="2199594" cy="225929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860238" y="2209214"/>
              <a:ext cx="2199594" cy="118167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28575">
              <a:noFill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pl-PL" b="1" dirty="0">
                  <a:solidFill>
                    <a:schemeClr val="accent6">
                      <a:lumMod val="75000"/>
                    </a:schemeClr>
                  </a:solidFill>
                  <a:sym typeface="Symbol"/>
                </a:rPr>
                <a:t></a:t>
              </a:r>
              <a:r>
                <a:rPr lang="pl-PL" b="1" dirty="0">
                  <a:solidFill>
                    <a:schemeClr val="accent6">
                      <a:lumMod val="75000"/>
                    </a:schemeClr>
                  </a:solidFill>
                </a:rPr>
                <a:t> 25% tłuszczu ogółem jest PUFA</a:t>
              </a: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860238" y="1131590"/>
              <a:ext cx="2199593" cy="1077218"/>
            </a:xfrm>
            <a:prstGeom prst="rect">
              <a:avLst/>
            </a:prstGeom>
            <a:solidFill>
              <a:srgbClr val="F34778"/>
            </a:solidFill>
            <a:ln w="28575"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pl-PL" sz="1600" b="1" cap="all" dirty="0"/>
                <a:t>składniki, których obecność należy promować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575651" y="771106"/>
            <a:ext cx="7992683" cy="480608"/>
          </a:xfrm>
          <a:prstGeom prst="rect">
            <a:avLst/>
          </a:prstGeom>
          <a:solidFill>
            <a:srgbClr val="6E84B4"/>
          </a:solidFill>
          <a:ln w="28575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1600" b="1" cap="all" dirty="0"/>
              <a:t>Majonez, sosy sałatkowe, marynaty, sosy winegret…</a:t>
            </a:r>
          </a:p>
        </p:txBody>
      </p:sp>
    </p:spTree>
    <p:extLst>
      <p:ext uri="{BB962C8B-B14F-4D97-AF65-F5344CB8AC3E}">
        <p14:creationId xmlns:p14="http://schemas.microsoft.com/office/powerpoint/2010/main" val="377800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18" grpId="0" animBg="1"/>
      <p:bldP spid="15" grpId="0" animBg="1"/>
      <p:bldP spid="16" grpId="0" animBg="1"/>
      <p:bldP spid="13" grpId="0" animBg="1"/>
      <p:bldP spid="1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5225599" y="3867893"/>
            <a:ext cx="709200" cy="11870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Ins="36000"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pl-PL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5195170" y="2355726"/>
            <a:ext cx="710555" cy="11870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Ins="36000"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pl-PL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225599" y="983988"/>
            <a:ext cx="3551212" cy="11870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Ins="36000"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l-PL" sz="1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czekolada i wyroby czekoladowe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dżem lub marmolada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nieczekoladowe</a:t>
            </a:r>
            <a:r>
              <a:rPr lang="pl-PL" sz="1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słodycze i inne</a:t>
            </a:r>
            <a:br>
              <a:rPr lang="pl-PL" sz="1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produkty cukrowe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5365"/>
            <a:ext cx="9144000" cy="483517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Produkty, które nie mogą być reklamowane przy audycjach dla dzieci</a:t>
            </a:r>
          </a:p>
        </p:txBody>
      </p:sp>
      <p:grpSp>
        <p:nvGrpSpPr>
          <p:cNvPr id="18" name="Grupa 17"/>
          <p:cNvGrpSpPr/>
          <p:nvPr/>
        </p:nvGrpSpPr>
        <p:grpSpPr>
          <a:xfrm>
            <a:off x="522174" y="983989"/>
            <a:ext cx="5328592" cy="1187097"/>
            <a:chOff x="588740" y="627534"/>
            <a:chExt cx="4415308" cy="1296144"/>
          </a:xfrm>
          <a:solidFill>
            <a:schemeClr val="tx1">
              <a:lumMod val="85000"/>
            </a:schemeClr>
          </a:solidFill>
        </p:grpSpPr>
        <p:sp>
          <p:nvSpPr>
            <p:cNvPr id="6" name="Pięciokąt 5"/>
            <p:cNvSpPr/>
            <p:nvPr/>
          </p:nvSpPr>
          <p:spPr>
            <a:xfrm>
              <a:off x="588740" y="627534"/>
              <a:ext cx="4415308" cy="1296144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404000" rtlCol="0" anchor="ctr"/>
            <a:lstStyle/>
            <a:p>
              <a:r>
                <a:rPr lang="pl-PL" sz="2800" dirty="0">
                  <a:solidFill>
                    <a:schemeClr val="accent6">
                      <a:lumMod val="75000"/>
                    </a:schemeClr>
                  </a:solidFill>
                </a:rPr>
                <a:t>cukier i produkty</a:t>
              </a:r>
            </a:p>
            <a:p>
              <a:r>
                <a:rPr lang="pl-PL" sz="2800" dirty="0">
                  <a:solidFill>
                    <a:schemeClr val="accent6">
                      <a:lumMod val="75000"/>
                    </a:schemeClr>
                  </a:solidFill>
                </a:rPr>
                <a:t>na bazie cukru</a:t>
              </a:r>
            </a:p>
          </p:txBody>
        </p:sp>
        <p:pic>
          <p:nvPicPr>
            <p:cNvPr id="7" name="Obraz 6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25" y="781855"/>
              <a:ext cx="645459" cy="997807"/>
            </a:xfrm>
            <a:prstGeom prst="rect">
              <a:avLst/>
            </a:prstGeom>
            <a:grpFill/>
          </p:spPr>
        </p:pic>
      </p:grpSp>
      <p:grpSp>
        <p:nvGrpSpPr>
          <p:cNvPr id="19" name="Grupa 18"/>
          <p:cNvGrpSpPr/>
          <p:nvPr/>
        </p:nvGrpSpPr>
        <p:grpSpPr>
          <a:xfrm>
            <a:off x="522174" y="2355726"/>
            <a:ext cx="5328592" cy="1187097"/>
            <a:chOff x="588740" y="2283718"/>
            <a:chExt cx="4415308" cy="1296144"/>
          </a:xfrm>
          <a:solidFill>
            <a:schemeClr val="tx1">
              <a:lumMod val="85000"/>
            </a:schemeClr>
          </a:solidFill>
        </p:grpSpPr>
        <p:sp>
          <p:nvSpPr>
            <p:cNvPr id="12" name="Pięciokąt 11"/>
            <p:cNvSpPr/>
            <p:nvPr/>
          </p:nvSpPr>
          <p:spPr>
            <a:xfrm>
              <a:off x="588740" y="2283718"/>
              <a:ext cx="4415308" cy="1296144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404000" rtlCol="0" anchor="ctr"/>
            <a:lstStyle/>
            <a:p>
              <a:r>
                <a:rPr lang="pl-PL" sz="2800" dirty="0">
                  <a:solidFill>
                    <a:schemeClr val="accent6">
                      <a:lumMod val="75000"/>
                    </a:schemeClr>
                  </a:solidFill>
                </a:rPr>
                <a:t>napoje bezalkoholowe</a:t>
              </a:r>
            </a:p>
          </p:txBody>
        </p:sp>
        <p:pic>
          <p:nvPicPr>
            <p:cNvPr id="14" name="Obraz 13"/>
            <p:cNvPicPr>
              <a:picLocks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111" b="95251" l="9639" r="899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738" y="2353612"/>
              <a:ext cx="546746" cy="1148806"/>
            </a:xfrm>
            <a:prstGeom prst="rect">
              <a:avLst/>
            </a:prstGeom>
            <a:grpFill/>
          </p:spPr>
        </p:pic>
      </p:grpSp>
      <p:grpSp>
        <p:nvGrpSpPr>
          <p:cNvPr id="23" name="Grupa 22"/>
          <p:cNvGrpSpPr/>
          <p:nvPr/>
        </p:nvGrpSpPr>
        <p:grpSpPr>
          <a:xfrm>
            <a:off x="539552" y="3867894"/>
            <a:ext cx="5328593" cy="1187097"/>
            <a:chOff x="443004" y="3472885"/>
            <a:chExt cx="5328593" cy="1296144"/>
          </a:xfrm>
        </p:grpSpPr>
        <p:sp>
          <p:nvSpPr>
            <p:cNvPr id="15" name="Pięciokąt 14"/>
            <p:cNvSpPr/>
            <p:nvPr/>
          </p:nvSpPr>
          <p:spPr>
            <a:xfrm>
              <a:off x="443004" y="3472885"/>
              <a:ext cx="5328593" cy="1296144"/>
            </a:xfrm>
            <a:prstGeom prst="homePlat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404000" rtlCol="0" anchor="ctr"/>
            <a:lstStyle/>
            <a:p>
              <a:r>
                <a:rPr lang="pl-PL" sz="2000" dirty="0">
                  <a:solidFill>
                    <a:schemeClr val="accent6">
                      <a:lumMod val="75000"/>
                    </a:schemeClr>
                  </a:solidFill>
                </a:rPr>
                <a:t>chipsy ziemniaczane</a:t>
              </a:r>
            </a:p>
            <a:p>
              <a:r>
                <a:rPr lang="pl-PL" sz="2000" dirty="0">
                  <a:solidFill>
                    <a:schemeClr val="accent6">
                      <a:lumMod val="75000"/>
                    </a:schemeClr>
                  </a:solidFill>
                </a:rPr>
                <a:t>i przekąski na bazie ziemniaków,</a:t>
              </a:r>
            </a:p>
            <a:p>
              <a:r>
                <a:rPr lang="pl-PL" sz="2000" dirty="0">
                  <a:solidFill>
                    <a:schemeClr val="accent6">
                      <a:lumMod val="75000"/>
                    </a:schemeClr>
                  </a:solidFill>
                </a:rPr>
                <a:t>w tym produkty z ciasta</a:t>
              </a:r>
            </a:p>
          </p:txBody>
        </p:sp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04" y="3522926"/>
              <a:ext cx="1536708" cy="1246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58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Raport 2020 - Co Było Analizowane?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23" y="1897176"/>
            <a:ext cx="1296144" cy="96260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443004" y="843558"/>
            <a:ext cx="564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F1150"/>
              </a:buClr>
              <a:buSzPct val="130000"/>
              <a:buFont typeface="Arial" pitchFamily="34" charset="0"/>
              <a:buChar char="•"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Przekazy reklamowe w programach dla dzieci oraz przy audycjach dla dzieci w programach uniwersalnych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467544" y="196858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F1150"/>
              </a:buClr>
              <a:buSzPct val="130000"/>
              <a:buFont typeface="Arial" pitchFamily="34" charset="0"/>
              <a:buChar char="•"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Sprawdzono obecność reklam produktów, które nie mogą być reklamowane przy audycjach dla dzieci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443005" y="3093614"/>
            <a:ext cx="564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F1150"/>
              </a:buClr>
              <a:buSzPct val="130000"/>
              <a:buFont typeface="Arial" pitchFamily="34" charset="0"/>
              <a:buChar char="•"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Źródłem informacji o reklamach były dane z badania widowni telewizyjnej Nielsen </a:t>
            </a:r>
            <a:r>
              <a:rPr lang="pl-PL" dirty="0" err="1">
                <a:solidFill>
                  <a:schemeClr val="accent6">
                    <a:lumMod val="50000"/>
                  </a:schemeClr>
                </a:solidFill>
              </a:rPr>
              <a:t>Audience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6">
                    <a:lumMod val="50000"/>
                  </a:schemeClr>
                </a:solidFill>
              </a:rPr>
              <a:t>Measurement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39267" y="4218642"/>
            <a:ext cx="664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F1150"/>
              </a:buClr>
              <a:buSzPct val="130000"/>
              <a:buFont typeface="Arial" pitchFamily="34" charset="0"/>
              <a:buChar char="•"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Przeanalizowano dwa sześciomiesięczne okresy: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22" y="2003677"/>
            <a:ext cx="646534" cy="749604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1" b="95251" l="9639" r="89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40" y="2031064"/>
            <a:ext cx="456498" cy="69483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633359" y="4080140"/>
            <a:ext cx="1076460" cy="900000"/>
          </a:xfrm>
          <a:prstGeom prst="rect">
            <a:avLst/>
          </a:prstGeom>
          <a:solidFill>
            <a:srgbClr val="F34778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j-lt"/>
              </a:rPr>
              <a:t>2020</a:t>
            </a:r>
          </a:p>
          <a:p>
            <a:pPr algn="ctr"/>
            <a:r>
              <a:rPr lang="pl-PL" dirty="0">
                <a:latin typeface="+mj-lt"/>
              </a:rPr>
              <a:t>I półrocze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41157" y="4080141"/>
            <a:ext cx="1076460" cy="900000"/>
          </a:xfrm>
          <a:prstGeom prst="rect">
            <a:avLst/>
          </a:prstGeom>
          <a:solidFill>
            <a:srgbClr val="6E84B4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j-lt"/>
              </a:rPr>
              <a:t>2019</a:t>
            </a:r>
          </a:p>
          <a:p>
            <a:pPr algn="ctr"/>
            <a:r>
              <a:rPr lang="pl-PL" dirty="0">
                <a:latin typeface="+mj-lt"/>
              </a:rPr>
              <a:t>II półrocze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585" y="3191034"/>
            <a:ext cx="1505208" cy="53284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6574946" y="615636"/>
            <a:ext cx="1728192" cy="12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1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  <p:bldP spid="21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Programy dla dzieci -    14 programów</a:t>
            </a:r>
          </a:p>
        </p:txBody>
      </p:sp>
      <p:grpSp>
        <p:nvGrpSpPr>
          <p:cNvPr id="21" name="Grupa 20"/>
          <p:cNvGrpSpPr/>
          <p:nvPr/>
        </p:nvGrpSpPr>
        <p:grpSpPr>
          <a:xfrm>
            <a:off x="871044" y="1301083"/>
            <a:ext cx="2268001" cy="861776"/>
            <a:chOff x="490395" y="889016"/>
            <a:chExt cx="2268001" cy="861776"/>
          </a:xfrm>
        </p:grpSpPr>
        <p:sp>
          <p:nvSpPr>
            <p:cNvPr id="7" name="pole tekstowe 6"/>
            <p:cNvSpPr txBox="1"/>
            <p:nvPr/>
          </p:nvSpPr>
          <p:spPr>
            <a:xfrm>
              <a:off x="490396" y="1289126"/>
              <a:ext cx="2268000" cy="46166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F34778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TVP ABC</a:t>
              </a: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90395" y="889016"/>
              <a:ext cx="2268000" cy="369332"/>
            </a:xfrm>
            <a:prstGeom prst="rect">
              <a:avLst/>
            </a:prstGeom>
            <a:solidFill>
              <a:srgbClr val="F34778"/>
            </a:solidFill>
            <a:ln w="12700">
              <a:solidFill>
                <a:srgbClr val="F3477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+mj-lt"/>
                </a:rPr>
                <a:t>TVP S.A.</a:t>
              </a:r>
              <a:endParaRPr lang="pl-PL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3583173" y="1266334"/>
            <a:ext cx="2268001" cy="1512214"/>
            <a:chOff x="581464" y="2047210"/>
            <a:chExt cx="2268001" cy="1512214"/>
          </a:xfrm>
        </p:grpSpPr>
        <p:sp>
          <p:nvSpPr>
            <p:cNvPr id="9" name="pole tekstowe 8"/>
            <p:cNvSpPr txBox="1"/>
            <p:nvPr/>
          </p:nvSpPr>
          <p:spPr>
            <a:xfrm>
              <a:off x="581465" y="2543761"/>
              <a:ext cx="2268000" cy="1015663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F9A1BA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Disney Channel</a:t>
              </a:r>
            </a:p>
            <a:p>
              <a:pPr algn="ctr"/>
              <a:r>
                <a:rPr lang="pl-PL" sz="20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Disney Junior</a:t>
              </a:r>
            </a:p>
            <a:p>
              <a:pPr algn="ctr"/>
              <a:r>
                <a:rPr lang="pl-PL" sz="20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Disney XD</a:t>
              </a: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581464" y="2047210"/>
              <a:ext cx="2268000" cy="468000"/>
            </a:xfrm>
            <a:prstGeom prst="rect">
              <a:avLst/>
            </a:prstGeom>
            <a:solidFill>
              <a:srgbClr val="F9A1BA"/>
            </a:solidFill>
            <a:ln w="12700">
              <a:solidFill>
                <a:srgbClr val="F9A1B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latin typeface="+mj-lt"/>
                </a:rPr>
                <a:t>The Walt Disney Company LTD</a:t>
              </a:r>
              <a:endParaRPr lang="pl-PL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462339" y="2342166"/>
            <a:ext cx="2268000" cy="786978"/>
            <a:chOff x="3275857" y="641306"/>
            <a:chExt cx="2268000" cy="786978"/>
          </a:xfrm>
        </p:grpSpPr>
        <p:sp>
          <p:nvSpPr>
            <p:cNvPr id="11" name="pole tekstowe 10"/>
            <p:cNvSpPr txBox="1"/>
            <p:nvPr/>
          </p:nvSpPr>
          <p:spPr>
            <a:xfrm>
              <a:off x="3275857" y="966618"/>
              <a:ext cx="2268000" cy="46166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F34778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Polsat </a:t>
              </a:r>
              <a:r>
                <a:rPr lang="pl-PL" sz="2400" dirty="0" err="1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JimJam</a:t>
              </a:r>
              <a:endParaRPr lang="pl-PL" sz="24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3275857" y="641306"/>
              <a:ext cx="2268000" cy="307777"/>
            </a:xfrm>
            <a:prstGeom prst="rect">
              <a:avLst/>
            </a:prstGeom>
            <a:solidFill>
              <a:srgbClr val="F34778"/>
            </a:solidFill>
            <a:ln w="12700">
              <a:solidFill>
                <a:srgbClr val="F3477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latin typeface="+mj-lt"/>
                </a:rPr>
                <a:t>Telewizja Polsat Sp. z o.o.</a:t>
              </a:r>
              <a:endParaRPr lang="pl-PL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871043" y="3477591"/>
            <a:ext cx="2268001" cy="1231107"/>
            <a:chOff x="2483768" y="3723878"/>
            <a:chExt cx="2268001" cy="1231107"/>
          </a:xfrm>
        </p:grpSpPr>
        <p:sp>
          <p:nvSpPr>
            <p:cNvPr id="13" name="pole tekstowe 12"/>
            <p:cNvSpPr txBox="1"/>
            <p:nvPr/>
          </p:nvSpPr>
          <p:spPr>
            <a:xfrm>
              <a:off x="2483769" y="4123988"/>
              <a:ext cx="2268000" cy="83099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F34778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 err="1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MiniMini</a:t>
              </a:r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+</a:t>
              </a:r>
            </a:p>
            <a:p>
              <a:pPr algn="ctr"/>
              <a:r>
                <a:rPr lang="pl-PL" sz="2400" dirty="0" err="1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teleTOON</a:t>
              </a:r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+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2483768" y="3723878"/>
              <a:ext cx="2268000" cy="369332"/>
            </a:xfrm>
            <a:prstGeom prst="rect">
              <a:avLst/>
            </a:prstGeom>
            <a:solidFill>
              <a:srgbClr val="F34778"/>
            </a:solidFill>
            <a:ln w="12700">
              <a:solidFill>
                <a:srgbClr val="F3477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+mj-lt"/>
                </a:rPr>
                <a:t>Canal+ Polska S.A.</a:t>
              </a:r>
              <a:endParaRPr lang="pl-PL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3583174" y="3264838"/>
            <a:ext cx="2268000" cy="1533704"/>
            <a:chOff x="3923929" y="2029681"/>
            <a:chExt cx="2268000" cy="1533704"/>
          </a:xfrm>
        </p:grpSpPr>
        <p:sp>
          <p:nvSpPr>
            <p:cNvPr id="15" name="pole tekstowe 14"/>
            <p:cNvSpPr txBox="1"/>
            <p:nvPr/>
          </p:nvSpPr>
          <p:spPr>
            <a:xfrm>
              <a:off x="3923929" y="2363056"/>
              <a:ext cx="2268000" cy="1200329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F34778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Nickelodeon</a:t>
              </a:r>
            </a:p>
            <a:p>
              <a:pPr algn="ctr"/>
              <a:r>
                <a:rPr lang="pl-PL" sz="2400" dirty="0" err="1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Nicktoons</a:t>
              </a:r>
              <a:endParaRPr lang="pl-PL" sz="24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  <a:p>
              <a:pPr algn="ctr"/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Nick Jr</a:t>
              </a: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3923929" y="2029681"/>
              <a:ext cx="2268000" cy="307777"/>
            </a:xfrm>
            <a:prstGeom prst="rect">
              <a:avLst/>
            </a:prstGeom>
            <a:solidFill>
              <a:srgbClr val="F34778"/>
            </a:solidFill>
            <a:ln w="12700">
              <a:solidFill>
                <a:srgbClr val="F3477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latin typeface="+mj-lt"/>
                </a:rPr>
                <a:t>VIMN POLAND Sp. z o.o. </a:t>
              </a:r>
              <a:endParaRPr lang="pl-PL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6647606" y="1500772"/>
            <a:ext cx="2268000" cy="1097453"/>
            <a:chOff x="6516216" y="882682"/>
            <a:chExt cx="2268000" cy="1097453"/>
          </a:xfrm>
        </p:grpSpPr>
        <p:sp>
          <p:nvSpPr>
            <p:cNvPr id="17" name="pole tekstowe 16"/>
            <p:cNvSpPr txBox="1"/>
            <p:nvPr/>
          </p:nvSpPr>
          <p:spPr>
            <a:xfrm>
              <a:off x="6516216" y="1272249"/>
              <a:ext cx="2268000" cy="70788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6E84B4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Boomerang</a:t>
              </a:r>
              <a:endParaRPr lang="pl-PL" sz="20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  <a:p>
              <a:pPr algn="ctr"/>
              <a:r>
                <a:rPr lang="pl-PL" sz="2000" dirty="0" err="1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Cartoon</a:t>
              </a:r>
              <a:r>
                <a:rPr lang="pl-PL" sz="20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Network</a:t>
              </a: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6516216" y="882682"/>
              <a:ext cx="2268000" cy="369332"/>
            </a:xfrm>
            <a:prstGeom prst="rect">
              <a:avLst/>
            </a:prstGeom>
            <a:solidFill>
              <a:srgbClr val="6E84B4"/>
            </a:solidFill>
            <a:ln w="12700">
              <a:solidFill>
                <a:srgbClr val="6E84B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+mj-lt"/>
                </a:rPr>
                <a:t>Warner Media LLC</a:t>
              </a:r>
              <a:endParaRPr lang="pl-PL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7" name="Grupa 26"/>
          <p:cNvGrpSpPr/>
          <p:nvPr/>
        </p:nvGrpSpPr>
        <p:grpSpPr>
          <a:xfrm>
            <a:off x="6660232" y="3234720"/>
            <a:ext cx="2268000" cy="1229281"/>
            <a:chOff x="6516216" y="2917964"/>
            <a:chExt cx="2268000" cy="1229281"/>
          </a:xfrm>
        </p:grpSpPr>
        <p:sp>
          <p:nvSpPr>
            <p:cNvPr id="19" name="pole tekstowe 18"/>
            <p:cNvSpPr txBox="1"/>
            <p:nvPr/>
          </p:nvSpPr>
          <p:spPr>
            <a:xfrm>
              <a:off x="6516216" y="3316248"/>
              <a:ext cx="2268000" cy="83099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6E84B4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TOP KIDS</a:t>
              </a:r>
            </a:p>
            <a:p>
              <a:pPr algn="ctr"/>
              <a:r>
                <a:rPr lang="pl-PL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TOP KIDS JR</a:t>
              </a: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6516216" y="2917964"/>
              <a:ext cx="2268000" cy="369332"/>
            </a:xfrm>
            <a:prstGeom prst="rect">
              <a:avLst/>
            </a:prstGeom>
            <a:solidFill>
              <a:srgbClr val="6E84B4"/>
            </a:solidFill>
            <a:ln w="12700">
              <a:solidFill>
                <a:srgbClr val="6E84B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+mj-lt"/>
                </a:rPr>
                <a:t>Michał Winnicki</a:t>
              </a:r>
              <a:endParaRPr lang="pl-PL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8" name="pole tekstowe 27"/>
          <p:cNvSpPr txBox="1"/>
          <p:nvPr/>
        </p:nvSpPr>
        <p:spPr>
          <a:xfrm>
            <a:off x="467545" y="658892"/>
            <a:ext cx="536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Sygnatariusze porozumienia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6669731" y="658891"/>
            <a:ext cx="224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pozostali</a:t>
            </a:r>
          </a:p>
        </p:txBody>
      </p:sp>
    </p:spTree>
    <p:extLst>
      <p:ext uri="{BB962C8B-B14F-4D97-AF65-F5344CB8AC3E}">
        <p14:creationId xmlns:p14="http://schemas.microsoft.com/office/powerpoint/2010/main" val="27453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Reklamy w Programach dla dzieci    -    </a:t>
            </a:r>
            <a:r>
              <a:rPr lang="pl-PL" sz="3100" dirty="0"/>
              <a:t>14 programów</a:t>
            </a:r>
            <a:endParaRPr lang="pl-PL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325825"/>
              </p:ext>
            </p:extLst>
          </p:nvPr>
        </p:nvGraphicFramePr>
        <p:xfrm>
          <a:off x="179512" y="555526"/>
          <a:ext cx="5544616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6455222" y="1563638"/>
            <a:ext cx="2268001" cy="861774"/>
            <a:chOff x="3923928" y="1867639"/>
            <a:chExt cx="2268001" cy="861774"/>
          </a:xfrm>
        </p:grpSpPr>
        <p:sp>
          <p:nvSpPr>
            <p:cNvPr id="6" name="pole tekstowe 5"/>
            <p:cNvSpPr txBox="1"/>
            <p:nvPr/>
          </p:nvSpPr>
          <p:spPr>
            <a:xfrm>
              <a:off x="3923929" y="2267748"/>
              <a:ext cx="2268000" cy="46166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6E84B4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chemeClr val="accent6">
                      <a:lumMod val="50000"/>
                    </a:schemeClr>
                  </a:solidFill>
                </a:rPr>
                <a:t>1 372 752</a:t>
              </a: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3923928" y="1867639"/>
              <a:ext cx="2268000" cy="338554"/>
            </a:xfrm>
            <a:prstGeom prst="rect">
              <a:avLst/>
            </a:prstGeom>
            <a:solidFill>
              <a:srgbClr val="6E84B4"/>
            </a:solidFill>
            <a:ln w="12700">
              <a:solidFill>
                <a:srgbClr val="6E84B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>
                  <a:latin typeface="+mj-lt"/>
                </a:rPr>
                <a:t>Liczba reklam ogółem</a:t>
              </a:r>
              <a:endParaRPr lang="pl-PL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6455222" y="3748970"/>
            <a:ext cx="2268000" cy="1136571"/>
            <a:chOff x="6444206" y="2612400"/>
            <a:chExt cx="2268000" cy="1136571"/>
          </a:xfrm>
        </p:grpSpPr>
        <p:sp>
          <p:nvSpPr>
            <p:cNvPr id="9" name="pole tekstowe 8"/>
            <p:cNvSpPr txBox="1"/>
            <p:nvPr/>
          </p:nvSpPr>
          <p:spPr>
            <a:xfrm>
              <a:off x="6444206" y="3287306"/>
              <a:ext cx="2268000" cy="46166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F34778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chemeClr val="accent6">
                      <a:lumMod val="50000"/>
                    </a:schemeClr>
                  </a:solidFill>
                </a:rPr>
                <a:t>94 584</a:t>
              </a: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6444206" y="2612400"/>
              <a:ext cx="2268000" cy="584775"/>
            </a:xfrm>
            <a:prstGeom prst="rect">
              <a:avLst/>
            </a:prstGeom>
            <a:solidFill>
              <a:srgbClr val="F34778"/>
            </a:solidFill>
            <a:ln w="12700">
              <a:solidFill>
                <a:srgbClr val="F3477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>
                  <a:latin typeface="+mj-lt"/>
                </a:rPr>
                <a:t>produkty żywnościowe </a:t>
              </a:r>
            </a:p>
            <a:p>
              <a:pPr algn="ctr"/>
              <a:r>
                <a:rPr lang="pl-PL" sz="1600" dirty="0">
                  <a:latin typeface="+mj-lt"/>
                </a:rPr>
                <a:t>liczba reklam</a:t>
              </a:r>
              <a:endParaRPr lang="pl-PL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6455225" y="2681165"/>
            <a:ext cx="2268001" cy="861774"/>
            <a:chOff x="3923928" y="1867639"/>
            <a:chExt cx="2268001" cy="861774"/>
          </a:xfrm>
        </p:grpSpPr>
        <p:sp>
          <p:nvSpPr>
            <p:cNvPr id="13" name="pole tekstowe 12"/>
            <p:cNvSpPr txBox="1"/>
            <p:nvPr/>
          </p:nvSpPr>
          <p:spPr>
            <a:xfrm>
              <a:off x="3923929" y="2267748"/>
              <a:ext cx="2268000" cy="46166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rgbClr val="6E84B4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chemeClr val="accent6">
                      <a:lumMod val="50000"/>
                    </a:schemeClr>
                  </a:solidFill>
                </a:rPr>
                <a:t>8 538 </a:t>
              </a:r>
              <a:r>
                <a:rPr lang="pl-PL" sz="2000" b="1" dirty="0">
                  <a:solidFill>
                    <a:schemeClr val="accent6">
                      <a:lumMod val="50000"/>
                    </a:schemeClr>
                  </a:solidFill>
                </a:rPr>
                <a:t>godz.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3923928" y="1867639"/>
              <a:ext cx="2268000" cy="369332"/>
            </a:xfrm>
            <a:prstGeom prst="rect">
              <a:avLst/>
            </a:prstGeom>
            <a:solidFill>
              <a:srgbClr val="6E84B4"/>
            </a:solidFill>
            <a:ln w="12700">
              <a:solidFill>
                <a:srgbClr val="6E84B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+mj-lt"/>
                </a:rPr>
                <a:t>łączny czas reklam</a:t>
              </a:r>
              <a:endParaRPr lang="pl-PL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6156176" y="84355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2019 II p. + 2020 I p.</a:t>
            </a:r>
          </a:p>
        </p:txBody>
      </p:sp>
    </p:spTree>
    <p:extLst>
      <p:ext uri="{BB962C8B-B14F-4D97-AF65-F5344CB8AC3E}">
        <p14:creationId xmlns:p14="http://schemas.microsoft.com/office/powerpoint/2010/main" val="3775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7115"/>
            <a:ext cx="9144000" cy="50063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Porównanie – przeanalizowan</a:t>
            </a:r>
            <a:r>
              <a:rPr lang="pl-PL" dirty="0"/>
              <a:t>e okresy</a:t>
            </a: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850508"/>
              </p:ext>
            </p:extLst>
          </p:nvPr>
        </p:nvGraphicFramePr>
        <p:xfrm>
          <a:off x="288001" y="627534"/>
          <a:ext cx="8567998" cy="106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6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6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60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60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60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60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6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60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60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60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1199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1199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61199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1199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060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600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02857">
                <a:tc gridSpan="3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8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7.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024">
                <a:tc>
                  <a:txBody>
                    <a:bodyPr/>
                    <a:lstStyle/>
                    <a:p>
                      <a:pPr algn="ctr"/>
                      <a:endParaRPr lang="pl-PL" sz="1100" b="0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100" b="0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cap="all" baseline="0" dirty="0">
                          <a:solidFill>
                            <a:schemeClr val="tx1"/>
                          </a:solidFill>
                          <a:latin typeface="+mj-lt"/>
                        </a:rPr>
                        <a:t>lip-</a:t>
                      </a:r>
                      <a:r>
                        <a:rPr lang="pl-PL" sz="1100" b="0" cap="all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gru</a:t>
                      </a:r>
                      <a:endParaRPr lang="pl-PL" sz="1100" b="0" cap="all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cap="all" baseline="0" dirty="0">
                          <a:solidFill>
                            <a:schemeClr val="tx1"/>
                          </a:solidFill>
                          <a:latin typeface="+mj-lt"/>
                        </a:rPr>
                        <a:t>sty-</a:t>
                      </a:r>
                      <a:r>
                        <a:rPr lang="pl-PL" sz="1100" b="0" cap="all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cze</a:t>
                      </a:r>
                      <a:endParaRPr lang="pl-PL" sz="1100" b="0" cap="all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100" b="0" cap="all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100" b="0" cap="all" baseline="0" dirty="0">
                          <a:solidFill>
                            <a:schemeClr val="tx1"/>
                          </a:solidFill>
                          <a:latin typeface="+mj-lt"/>
                        </a:rPr>
                        <a:t>paź-mar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100" b="0" cap="all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100" b="0" cap="all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100" b="0" cap="all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100" b="0" cap="all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100" b="0" cap="all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100" b="0" cap="all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100" b="0" cap="all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100" b="0" cap="all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100" b="0" cap="all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cap="all" baseline="0" dirty="0">
                          <a:solidFill>
                            <a:schemeClr val="tx1"/>
                          </a:solidFill>
                          <a:latin typeface="+mj-lt"/>
                        </a:rPr>
                        <a:t>lip-</a:t>
                      </a:r>
                      <a:r>
                        <a:rPr lang="pl-PL" sz="1100" b="0" cap="all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gru</a:t>
                      </a:r>
                      <a:endParaRPr lang="pl-PL" sz="1100" b="0" cap="all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cap="all" baseline="0" dirty="0">
                          <a:solidFill>
                            <a:schemeClr val="tx1"/>
                          </a:solidFill>
                          <a:latin typeface="+mj-lt"/>
                        </a:rPr>
                        <a:t>sty-</a:t>
                      </a:r>
                      <a:r>
                        <a:rPr lang="pl-PL" sz="1100" b="0" cap="all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cze</a:t>
                      </a:r>
                      <a:endParaRPr lang="pl-PL" sz="1100" b="0" cap="all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cap="all" baseline="0" dirty="0">
                          <a:solidFill>
                            <a:schemeClr val="tx1"/>
                          </a:solidFill>
                          <a:latin typeface="+mj-lt"/>
                        </a:rPr>
                        <a:t>lip-</a:t>
                      </a:r>
                      <a:r>
                        <a:rPr lang="pl-PL" sz="1100" b="0" cap="all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gru</a:t>
                      </a:r>
                      <a:endParaRPr lang="pl-PL" sz="1100" b="0" cap="all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cap="all" baseline="0" dirty="0">
                          <a:solidFill>
                            <a:schemeClr val="tx1"/>
                          </a:solidFill>
                          <a:latin typeface="+mj-lt"/>
                        </a:rPr>
                        <a:t>sty-</a:t>
                      </a:r>
                      <a:r>
                        <a:rPr lang="pl-PL" sz="1100" b="0" cap="all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cze</a:t>
                      </a:r>
                      <a:endParaRPr lang="pl-PL" sz="1100" b="0" cap="all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100" b="0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100" b="0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894669"/>
              </p:ext>
            </p:extLst>
          </p:nvPr>
        </p:nvGraphicFramePr>
        <p:xfrm>
          <a:off x="611560" y="1779662"/>
          <a:ext cx="7848872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753719" y="1851670"/>
            <a:ext cx="3824808" cy="1008112"/>
          </a:xfrm>
          <a:prstGeom prst="rect">
            <a:avLst/>
          </a:prstGeom>
          <a:noFill/>
          <a:ln w="12700">
            <a:solidFill>
              <a:srgbClr val="F34778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cap="all" dirty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  <a:cs typeface="Angsana New" pitchFamily="18" charset="-34"/>
              </a:rPr>
              <a:t>Udział reklam żywności</a:t>
            </a:r>
          </a:p>
          <a:p>
            <a:pPr algn="ctr"/>
            <a:r>
              <a:rPr lang="pl-PL" cap="all" dirty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  <a:cs typeface="Angsana New" pitchFamily="18" charset="-34"/>
              </a:rPr>
              <a:t>w ogólnej liczbie reklam</a:t>
            </a:r>
          </a:p>
          <a:p>
            <a:pPr algn="ctr"/>
            <a:r>
              <a:rPr lang="pl-PL" cap="all" dirty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  <a:cs typeface="Angsana New" pitchFamily="18" charset="-34"/>
              </a:rPr>
              <a:t>[programy dla dzieci]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498876" y="1563638"/>
            <a:ext cx="2281036" cy="3522712"/>
            <a:chOff x="1498876" y="1563638"/>
            <a:chExt cx="2281036" cy="3522712"/>
          </a:xfrm>
        </p:grpSpPr>
        <p:cxnSp>
          <p:nvCxnSpPr>
            <p:cNvPr id="12" name="Łącznik prostoliniowy 11"/>
            <p:cNvCxnSpPr/>
            <p:nvPr/>
          </p:nvCxnSpPr>
          <p:spPr>
            <a:xfrm>
              <a:off x="1835696" y="1851670"/>
              <a:ext cx="0" cy="3096344"/>
            </a:xfrm>
            <a:prstGeom prst="line">
              <a:avLst/>
            </a:prstGeom>
            <a:ln w="38100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e tekstowe 13"/>
            <p:cNvSpPr txBox="1"/>
            <p:nvPr/>
          </p:nvSpPr>
          <p:spPr>
            <a:xfrm>
              <a:off x="1816646" y="4717018"/>
              <a:ext cx="1963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cap="all" dirty="0">
                  <a:solidFill>
                    <a:schemeClr val="tx2">
                      <a:lumMod val="90000"/>
                    </a:schemeClr>
                  </a:solidFill>
                  <a:latin typeface="Myriad Pro" pitchFamily="34" charset="0"/>
                </a:rPr>
                <a:t>porozumienie</a:t>
              </a:r>
            </a:p>
          </p:txBody>
        </p:sp>
        <p:cxnSp>
          <p:nvCxnSpPr>
            <p:cNvPr id="16" name="Łącznik prostoliniowy 15"/>
            <p:cNvCxnSpPr/>
            <p:nvPr/>
          </p:nvCxnSpPr>
          <p:spPr>
            <a:xfrm>
              <a:off x="1498876" y="1563638"/>
              <a:ext cx="336820" cy="288032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602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iestandardowy 2">
      <a:majorFont>
        <a:latin typeface="Myriad Pro Cond"/>
        <a:ea typeface=""/>
        <a:cs typeface=""/>
      </a:majorFont>
      <a:minorFont>
        <a:latin typeface="Myriad Pro Light"/>
        <a:ea typeface=""/>
        <a:cs typeface="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3799</TotalTime>
  <Words>1607</Words>
  <Application>Microsoft Office PowerPoint</Application>
  <PresentationFormat>Pokaz na ekranie (16:9)</PresentationFormat>
  <Paragraphs>625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Myriad Pro</vt:lpstr>
      <vt:lpstr>Myriad Pro Cond</vt:lpstr>
      <vt:lpstr>Myriad Pro Light</vt:lpstr>
      <vt:lpstr>Motyw pakietu Office</vt:lpstr>
      <vt:lpstr>Reklamy żywności w programach dla dzieci</vt:lpstr>
      <vt:lpstr>ustawa</vt:lpstr>
      <vt:lpstr>samoregulacja</vt:lpstr>
      <vt:lpstr>Kryteria żywieniowe - przykład</vt:lpstr>
      <vt:lpstr> Produkty, które nie mogą być reklamowane przy audycjach dla dzieci</vt:lpstr>
      <vt:lpstr>Raport 2020 - Co Było Analizowane?</vt:lpstr>
      <vt:lpstr>Programy dla dzieci -    14 programów</vt:lpstr>
      <vt:lpstr> Reklamy w Programach dla dzieci    -    14 programów</vt:lpstr>
      <vt:lpstr>Porównanie – przeanalizowane okresy</vt:lpstr>
      <vt:lpstr>Porównanie    –   cukier i produkty na bazie cukru, liczba REKLAM</vt:lpstr>
      <vt:lpstr>Porównanie    –    napoje bezalkoholowe, liczba REKLAM</vt:lpstr>
      <vt:lpstr>Porównanie    –    chipsy i słone przekąski</vt:lpstr>
      <vt:lpstr>Promocja marek &gt; promocja produktów</vt:lpstr>
      <vt:lpstr>Programy uniwersalne    -    9 programów</vt:lpstr>
      <vt:lpstr>Programy uniwersalne    -    9 programów</vt:lpstr>
      <vt:lpstr>Reklamy przy audycjach dla dzieci – programY uNIWERSalne</vt:lpstr>
      <vt:lpstr>podsumowanie – ochrona dzieci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Reklamy żywności</dc:title>
  <dc:creator>Trochimczuk Monika</dc:creator>
  <cp:lastModifiedBy>NWPA</cp:lastModifiedBy>
  <cp:revision>185</cp:revision>
  <dcterms:created xsi:type="dcterms:W3CDTF">2020-12-15T09:44:00Z</dcterms:created>
  <dcterms:modified xsi:type="dcterms:W3CDTF">2021-01-16T21:54:42Z</dcterms:modified>
</cp:coreProperties>
</file>